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405" r:id="rId3"/>
    <p:sldId id="295" r:id="rId4"/>
    <p:sldId id="290" r:id="rId5"/>
    <p:sldId id="291" r:id="rId6"/>
    <p:sldId id="296" r:id="rId7"/>
    <p:sldId id="260" r:id="rId8"/>
    <p:sldId id="297" r:id="rId9"/>
    <p:sldId id="328" r:id="rId10"/>
    <p:sldId id="298" r:id="rId11"/>
    <p:sldId id="299" r:id="rId12"/>
    <p:sldId id="300" r:id="rId13"/>
    <p:sldId id="301" r:id="rId14"/>
    <p:sldId id="302" r:id="rId15"/>
    <p:sldId id="303" r:id="rId16"/>
    <p:sldId id="305" r:id="rId17"/>
    <p:sldId id="304" r:id="rId18"/>
    <p:sldId id="307" r:id="rId19"/>
    <p:sldId id="317" r:id="rId20"/>
    <p:sldId id="316" r:id="rId21"/>
    <p:sldId id="325" r:id="rId22"/>
    <p:sldId id="322" r:id="rId23"/>
    <p:sldId id="318" r:id="rId24"/>
    <p:sldId id="319" r:id="rId25"/>
    <p:sldId id="320" r:id="rId26"/>
    <p:sldId id="321" r:id="rId27"/>
    <p:sldId id="323" r:id="rId28"/>
    <p:sldId id="324" r:id="rId29"/>
    <p:sldId id="396" r:id="rId30"/>
    <p:sldId id="315" r:id="rId31"/>
    <p:sldId id="308" r:id="rId32"/>
    <p:sldId id="309" r:id="rId33"/>
    <p:sldId id="310" r:id="rId34"/>
    <p:sldId id="311" r:id="rId35"/>
    <p:sldId id="312" r:id="rId36"/>
    <p:sldId id="313" r:id="rId37"/>
    <p:sldId id="314" r:id="rId38"/>
    <p:sldId id="394" r:id="rId39"/>
    <p:sldId id="395" r:id="rId40"/>
    <p:sldId id="326" r:id="rId41"/>
    <p:sldId id="327" r:id="rId42"/>
    <p:sldId id="293" r:id="rId43"/>
    <p:sldId id="375" r:id="rId44"/>
    <p:sldId id="329" r:id="rId45"/>
    <p:sldId id="330" r:id="rId46"/>
    <p:sldId id="331" r:id="rId47"/>
    <p:sldId id="332" r:id="rId48"/>
    <p:sldId id="335" r:id="rId49"/>
    <p:sldId id="333" r:id="rId50"/>
    <p:sldId id="334" r:id="rId51"/>
    <p:sldId id="349" r:id="rId52"/>
    <p:sldId id="350" r:id="rId53"/>
    <p:sldId id="351" r:id="rId54"/>
    <p:sldId id="336" r:id="rId55"/>
    <p:sldId id="337" r:id="rId56"/>
    <p:sldId id="352" r:id="rId57"/>
    <p:sldId id="338" r:id="rId58"/>
    <p:sldId id="340" r:id="rId59"/>
    <p:sldId id="341" r:id="rId60"/>
    <p:sldId id="342" r:id="rId61"/>
    <p:sldId id="343" r:id="rId62"/>
    <p:sldId id="344" r:id="rId63"/>
    <p:sldId id="345" r:id="rId64"/>
    <p:sldId id="346" r:id="rId65"/>
    <p:sldId id="347" r:id="rId66"/>
    <p:sldId id="348" r:id="rId67"/>
    <p:sldId id="353" r:id="rId68"/>
    <p:sldId id="354" r:id="rId69"/>
    <p:sldId id="357" r:id="rId70"/>
    <p:sldId id="358" r:id="rId71"/>
    <p:sldId id="359" r:id="rId72"/>
    <p:sldId id="360" r:id="rId73"/>
    <p:sldId id="361" r:id="rId74"/>
    <p:sldId id="362" r:id="rId75"/>
    <p:sldId id="363" r:id="rId76"/>
    <p:sldId id="364" r:id="rId77"/>
    <p:sldId id="365" r:id="rId78"/>
    <p:sldId id="366" r:id="rId79"/>
    <p:sldId id="367" r:id="rId80"/>
    <p:sldId id="355" r:id="rId81"/>
    <p:sldId id="368" r:id="rId82"/>
    <p:sldId id="369" r:id="rId83"/>
    <p:sldId id="371" r:id="rId84"/>
    <p:sldId id="372" r:id="rId85"/>
    <p:sldId id="373" r:id="rId86"/>
    <p:sldId id="370" r:id="rId87"/>
    <p:sldId id="377" r:id="rId88"/>
    <p:sldId id="374" r:id="rId89"/>
    <p:sldId id="376" r:id="rId90"/>
    <p:sldId id="378" r:id="rId91"/>
    <p:sldId id="383" r:id="rId92"/>
    <p:sldId id="382" r:id="rId93"/>
    <p:sldId id="379" r:id="rId94"/>
    <p:sldId id="380" r:id="rId95"/>
    <p:sldId id="386" r:id="rId96"/>
    <p:sldId id="381" r:id="rId97"/>
    <p:sldId id="384" r:id="rId98"/>
    <p:sldId id="399" r:id="rId99"/>
    <p:sldId id="385" r:id="rId100"/>
    <p:sldId id="387" r:id="rId101"/>
    <p:sldId id="400" r:id="rId102"/>
    <p:sldId id="401" r:id="rId103"/>
    <p:sldId id="403" r:id="rId104"/>
    <p:sldId id="402" r:id="rId105"/>
    <p:sldId id="404" r:id="rId106"/>
    <p:sldId id="283" r:id="rId107"/>
    <p:sldId id="397" r:id="rId108"/>
    <p:sldId id="398" r:id="rId109"/>
    <p:sldId id="388" r:id="rId110"/>
    <p:sldId id="390" r:id="rId111"/>
    <p:sldId id="392" r:id="rId112"/>
    <p:sldId id="393" r:id="rId11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84726" autoAdjust="0"/>
  </p:normalViewPr>
  <p:slideViewPr>
    <p:cSldViewPr snapToGrid="0">
      <p:cViewPr varScale="1">
        <p:scale>
          <a:sx n="74" d="100"/>
          <a:sy n="74" d="100"/>
        </p:scale>
        <p:origin x="73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130445B-5F11-421B-8C10-3369FF637550}" type="datetimeFigureOut">
              <a:rPr lang="fr-CH" smtClean="0"/>
              <a:t>17.10.2024</a:t>
            </a:fld>
            <a:endParaRPr lang="fr-CH"/>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7426B66-28DD-4B93-BD0F-247389FBB72A}" type="slidenum">
              <a:rPr lang="fr-CH" smtClean="0"/>
              <a:t>‹N°›</a:t>
            </a:fld>
            <a:endParaRPr lang="fr-CH"/>
          </a:p>
        </p:txBody>
      </p:sp>
    </p:spTree>
    <p:extLst>
      <p:ext uri="{BB962C8B-B14F-4D97-AF65-F5344CB8AC3E}">
        <p14:creationId xmlns:p14="http://schemas.microsoft.com/office/powerpoint/2010/main" val="310978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7426B66-28DD-4B93-BD0F-247389FBB72A}" type="slidenum">
              <a:rPr lang="fr-CH" smtClean="0"/>
              <a:t>1</a:t>
            </a:fld>
            <a:endParaRPr lang="fr-CH"/>
          </a:p>
        </p:txBody>
      </p:sp>
    </p:spTree>
    <p:extLst>
      <p:ext uri="{BB962C8B-B14F-4D97-AF65-F5344CB8AC3E}">
        <p14:creationId xmlns:p14="http://schemas.microsoft.com/office/powerpoint/2010/main" val="288632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7426B66-28DD-4B93-BD0F-247389FBB72A}" type="slidenum">
              <a:rPr lang="fr-CH" smtClean="0"/>
              <a:t>9</a:t>
            </a:fld>
            <a:endParaRPr lang="fr-CH"/>
          </a:p>
        </p:txBody>
      </p:sp>
    </p:spTree>
    <p:extLst>
      <p:ext uri="{BB962C8B-B14F-4D97-AF65-F5344CB8AC3E}">
        <p14:creationId xmlns:p14="http://schemas.microsoft.com/office/powerpoint/2010/main" val="386676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7426B66-28DD-4B93-BD0F-247389FBB72A}" type="slidenum">
              <a:rPr lang="fr-CH" smtClean="0"/>
              <a:t>41</a:t>
            </a:fld>
            <a:endParaRPr lang="fr-CH"/>
          </a:p>
        </p:txBody>
      </p:sp>
    </p:spTree>
    <p:extLst>
      <p:ext uri="{BB962C8B-B14F-4D97-AF65-F5344CB8AC3E}">
        <p14:creationId xmlns:p14="http://schemas.microsoft.com/office/powerpoint/2010/main" val="136213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7426B66-28DD-4B93-BD0F-247389FBB72A}" type="slidenum">
              <a:rPr lang="fr-CH" smtClean="0"/>
              <a:t>68</a:t>
            </a:fld>
            <a:endParaRPr lang="fr-CH"/>
          </a:p>
        </p:txBody>
      </p:sp>
    </p:spTree>
    <p:extLst>
      <p:ext uri="{BB962C8B-B14F-4D97-AF65-F5344CB8AC3E}">
        <p14:creationId xmlns:p14="http://schemas.microsoft.com/office/powerpoint/2010/main" val="3037767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7426B66-28DD-4B93-BD0F-247389FBB72A}" type="slidenum">
              <a:rPr lang="fr-CH" smtClean="0"/>
              <a:t>80</a:t>
            </a:fld>
            <a:endParaRPr lang="fr-CH"/>
          </a:p>
        </p:txBody>
      </p:sp>
    </p:spTree>
    <p:extLst>
      <p:ext uri="{BB962C8B-B14F-4D97-AF65-F5344CB8AC3E}">
        <p14:creationId xmlns:p14="http://schemas.microsoft.com/office/powerpoint/2010/main" val="3669218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EB234C0E-1F79-4DD3-B694-DBA4D68E9C20}" type="datetime1">
              <a:rPr lang="fr-CH" smtClean="0"/>
              <a:t>17.10.2024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358311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B399442F-4181-4E30-8709-0BEF6F95DC6F}" type="datetime1">
              <a:rPr lang="fr-CH" smtClean="0"/>
              <a:t>17.10.2024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71372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0D16405-FC52-4772-A638-BFAC29DC30E0}" type="datetime1">
              <a:rPr lang="fr-CH" smtClean="0"/>
              <a:t>17.10.2024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674691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0697937-9451-48C2-B950-35F0EB13E369}" type="datetime1">
              <a:rPr lang="fr-CH" smtClean="0"/>
              <a:t>17.10.2024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37178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F32C43F-8607-496E-8F8D-821196A67897}" type="datetime1">
              <a:rPr lang="fr-CH" smtClean="0"/>
              <a:t>17.10.2024</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340067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F0B4883A-4C2D-4A79-98CD-949E98D1CBAA}" type="datetime1">
              <a:rPr lang="fr-CH" smtClean="0"/>
              <a:t>17.10.2024</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355135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A2DC97B9-D4EF-4D23-A97F-424DCCE726D3}" type="datetime1">
              <a:rPr lang="fr-CH" smtClean="0"/>
              <a:t>17.10.2024</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1513110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ACF551C5-1C0F-4204-ADA3-8BFA52E8BC48}" type="datetime1">
              <a:rPr lang="fr-CH" smtClean="0"/>
              <a:t>17.10.2024</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242281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2978527-EA11-4B9D-82A0-C03BDAF05195}" type="datetime1">
              <a:rPr lang="fr-CH" smtClean="0"/>
              <a:t>17.10.2024</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267962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4F6E8F0-7833-4377-B549-DE324AE8E242}" type="datetime1">
              <a:rPr lang="fr-CH" smtClean="0"/>
              <a:t>17.10.2024</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388678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1176E53-9B42-431A-8204-C7C0EBD272E0}" type="datetime1">
              <a:rPr lang="fr-CH" smtClean="0"/>
              <a:t>17.10.2024</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009C6D19-0F58-4A3F-AA61-F2BCA36969EE}" type="slidenum">
              <a:rPr lang="fr-CH" smtClean="0"/>
              <a:t>‹N°›</a:t>
            </a:fld>
            <a:endParaRPr lang="fr-CH"/>
          </a:p>
        </p:txBody>
      </p:sp>
    </p:spTree>
    <p:extLst>
      <p:ext uri="{BB962C8B-B14F-4D97-AF65-F5344CB8AC3E}">
        <p14:creationId xmlns:p14="http://schemas.microsoft.com/office/powerpoint/2010/main" val="193503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D74D3-1C27-41BA-9283-3E5E2D30EAA1}" type="datetime1">
              <a:rPr lang="fr-CH" smtClean="0"/>
              <a:t>17.10.2024</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C6D19-0F58-4A3F-AA61-F2BCA36969EE}" type="slidenum">
              <a:rPr lang="fr-CH" smtClean="0"/>
              <a:t>‹N°›</a:t>
            </a:fld>
            <a:endParaRPr lang="fr-CH"/>
          </a:p>
        </p:txBody>
      </p:sp>
    </p:spTree>
    <p:extLst>
      <p:ext uri="{BB962C8B-B14F-4D97-AF65-F5344CB8AC3E}">
        <p14:creationId xmlns:p14="http://schemas.microsoft.com/office/powerpoint/2010/main" val="517628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marie.nowak@chuv.ch" TargetMode="Externa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radiographics.rsnajnls.org/content/vol19/issue4/images/large/g99jl23g10x.jpeg"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8.png"/></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161.png"/></Relationships>
</file>

<file path=ppt/slides/_rels/slide10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fif"/><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jpg"/></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p4"/><Relationship Id="rId11" Type="http://schemas.openxmlformats.org/officeDocument/2006/relationships/image" Target="../media/image15.png"/><Relationship Id="rId5" Type="http://schemas.microsoft.com/office/2007/relationships/media" Target="../media/media3.mp4"/><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6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7.png"/><Relationship Id="rId5" Type="http://schemas.openxmlformats.org/officeDocument/2006/relationships/hyperlink" Target="http://radiographics.rsnajnls.org/content/vol21/issue4/images/large/g01jl27g4x.jpeg" TargetMode="Externa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6.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7.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16.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8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0.jfif"/></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6.jpeg"/></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9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2.png"/></Relationships>
</file>

<file path=ppt/slides/_rels/slide9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0.jpeg"/></Relationships>
</file>

<file path=ppt/slides/_rels/slide9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3.png"/><Relationship Id="rId4" Type="http://schemas.openxmlformats.org/officeDocument/2006/relationships/image" Target="../media/image152.jpeg"/></Relationships>
</file>

<file path=ppt/slides/_rels/slide98.xml.rels><?xml version="1.0" encoding="UTF-8" standalone="yes"?>
<Relationships xmlns="http://schemas.openxmlformats.org/package/2006/relationships"><Relationship Id="rId3" Type="http://schemas.openxmlformats.org/officeDocument/2006/relationships/hyperlink" Target="http://radiographics.rsnajnls.org/content/vol19/issue4/images/large/g99jl23l2x.jpeg"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7.jpeg"/><Relationship Id="rId4" Type="http://schemas.openxmlformats.org/officeDocument/2006/relationships/image" Target="../media/image1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11">
            <a:extLst>
              <a:ext uri="{FF2B5EF4-FFF2-40B4-BE49-F238E27FC236}">
                <a16:creationId xmlns:a16="http://schemas.microsoft.com/office/drawing/2014/main" id="{EE23E03E-EEA2-4846-A766-0C75EB7B23BF}"/>
              </a:ext>
            </a:extLst>
          </p:cNvPr>
          <p:cNvPicPr>
            <a:picLocks noChangeAspect="1"/>
          </p:cNvPicPr>
          <p:nvPr/>
        </p:nvPicPr>
        <p:blipFill rotWithShape="1">
          <a:blip r:embed="rId3">
            <a:extLst>
              <a:ext uri="{28A0092B-C50C-407E-A947-70E740481C1C}">
                <a14:useLocalDpi xmlns:a14="http://schemas.microsoft.com/office/drawing/2010/main" val="0"/>
              </a:ext>
            </a:extLst>
          </a:blip>
          <a:srcRect t="59" r="13502" b="59"/>
          <a:stretch/>
        </p:blipFill>
        <p:spPr>
          <a:xfrm>
            <a:off x="6791464" y="479534"/>
            <a:ext cx="5161506" cy="4757356"/>
          </a:xfrm>
          <a:prstGeom prst="rect">
            <a:avLst/>
          </a:prstGeom>
        </p:spPr>
      </p:pic>
      <p:pic>
        <p:nvPicPr>
          <p:cNvPr id="19" name="Tijdelijke aanduiding voor afbeelding 8">
            <a:extLst>
              <a:ext uri="{FF2B5EF4-FFF2-40B4-BE49-F238E27FC236}">
                <a16:creationId xmlns:a16="http://schemas.microsoft.com/office/drawing/2014/main" id="{2AC656D0-8263-4AE2-B7BD-D5EC1C07BE41}"/>
              </a:ext>
            </a:extLst>
          </p:cNvPr>
          <p:cNvPicPr>
            <a:picLocks noChangeAspect="1"/>
          </p:cNvPicPr>
          <p:nvPr/>
        </p:nvPicPr>
        <p:blipFill>
          <a:blip r:embed="rId4">
            <a:extLst>
              <a:ext uri="{28A0092B-C50C-407E-A947-70E740481C1C}">
                <a14:useLocalDpi xmlns:a14="http://schemas.microsoft.com/office/drawing/2010/main" val="0"/>
              </a:ext>
            </a:extLst>
          </a:blip>
          <a:srcRect t="52" b="52"/>
          <a:stretch>
            <a:fillRect/>
          </a:stretch>
        </p:blipFill>
        <p:spPr>
          <a:xfrm>
            <a:off x="852998" y="479534"/>
            <a:ext cx="5941515" cy="4757356"/>
          </a:xfrm>
          <a:prstGeom prst="rect">
            <a:avLst/>
          </a:prstGeom>
        </p:spPr>
      </p:pic>
      <p:sp>
        <p:nvSpPr>
          <p:cNvPr id="16" name="ZoneTexte 15"/>
          <p:cNvSpPr txBox="1"/>
          <p:nvPr/>
        </p:nvSpPr>
        <p:spPr>
          <a:xfrm>
            <a:off x="7068457" y="5236890"/>
            <a:ext cx="5123543" cy="1477328"/>
          </a:xfrm>
          <a:prstGeom prst="rect">
            <a:avLst/>
          </a:prstGeom>
          <a:solidFill>
            <a:schemeClr val="bg1"/>
          </a:solidFill>
        </p:spPr>
        <p:txBody>
          <a:bodyPr wrap="square" rtlCol="0">
            <a:spAutoFit/>
          </a:bodyPr>
          <a:lstStyle/>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p:txBody>
      </p:sp>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14034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14801ABD-7339-4C70-82A3-696BE8EF14DF}"/>
              </a:ext>
            </a:extLst>
          </p:cNvPr>
          <p:cNvSpPr txBox="1">
            <a:spLocks/>
          </p:cNvSpPr>
          <p:nvPr/>
        </p:nvSpPr>
        <p:spPr>
          <a:xfrm>
            <a:off x="838200" y="3821372"/>
            <a:ext cx="6230257" cy="1665028"/>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5400" b="1" spc="-150" dirty="0">
                <a:latin typeface="Gill Sans MT" panose="020B0502020104020203" pitchFamily="34" charset="0"/>
              </a:rPr>
              <a:t>FLUOROSCOPY</a:t>
            </a:r>
          </a:p>
        </p:txBody>
      </p:sp>
      <p:sp>
        <p:nvSpPr>
          <p:cNvPr id="13" name="Espace réservé du texte 5">
            <a:extLst>
              <a:ext uri="{FF2B5EF4-FFF2-40B4-BE49-F238E27FC236}">
                <a16:creationId xmlns:a16="http://schemas.microsoft.com/office/drawing/2014/main" id="{849EBC96-F2B6-43D3-A761-898E1D269BC3}"/>
              </a:ext>
            </a:extLst>
          </p:cNvPr>
          <p:cNvSpPr txBox="1">
            <a:spLocks/>
          </p:cNvSpPr>
          <p:nvPr/>
        </p:nvSpPr>
        <p:spPr>
          <a:xfrm>
            <a:off x="883154" y="5281301"/>
            <a:ext cx="6938723" cy="1227818"/>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150" normalizeH="0" baseline="0" noProof="0" dirty="0">
                <a:ln>
                  <a:noFill/>
                </a:ln>
                <a:solidFill>
                  <a:srgbClr val="000000"/>
                </a:solidFill>
                <a:effectLst/>
                <a:uLnTx/>
                <a:uFillTx/>
                <a:latin typeface="Gill Sans Nova Light"/>
              </a:rPr>
              <a:t>Dre Marie Nowak</a:t>
            </a:r>
          </a:p>
          <a:p>
            <a:pPr lvl="0">
              <a:defRPr/>
            </a:pPr>
            <a:r>
              <a:rPr lang="fr-FR" b="1" spc="150" dirty="0">
                <a:solidFill>
                  <a:srgbClr val="000000"/>
                </a:solidFill>
                <a:latin typeface="Gill Sans Nova Light"/>
              </a:rPr>
              <a:t>Institut of Radiation </a:t>
            </a:r>
            <a:r>
              <a:rPr lang="fr-FR" b="1" spc="150" dirty="0" err="1">
                <a:solidFill>
                  <a:srgbClr val="000000"/>
                </a:solidFill>
                <a:latin typeface="Gill Sans Nova Light"/>
              </a:rPr>
              <a:t>physics</a:t>
            </a:r>
            <a:r>
              <a:rPr lang="fr-FR" b="1" spc="150" dirty="0">
                <a:solidFill>
                  <a:srgbClr val="000000"/>
                </a:solidFill>
                <a:latin typeface="Gill Sans Nova Light"/>
              </a:rPr>
              <a:t> (IRA) – UNIL – CHUV</a:t>
            </a:r>
            <a:endParaRPr lang="fr-FR" spc="150" dirty="0">
              <a:solidFill>
                <a:srgbClr val="000000"/>
              </a:solidFill>
              <a:latin typeface="Gill Sans Nova Ligh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solidFill>
                  <a:srgbClr val="000000"/>
                </a:solidFill>
                <a:latin typeface="Gill Sans Nova Light"/>
                <a:hlinkClick r:id="rId6"/>
              </a:rPr>
              <a:t>m</a:t>
            </a:r>
            <a:r>
              <a:rPr kumimoji="0" lang="fr-FR" sz="1600" b="0" i="0" u="none" strike="noStrike" kern="1200" cap="none" spc="300" normalizeH="0" baseline="0" noProof="0" dirty="0">
                <a:ln>
                  <a:noFill/>
                </a:ln>
                <a:solidFill>
                  <a:srgbClr val="000000"/>
                </a:solidFill>
                <a:effectLst/>
                <a:uLnTx/>
                <a:uFillTx/>
                <a:latin typeface="Gill Sans Nova Light"/>
                <a:hlinkClick r:id="rId6"/>
              </a:rPr>
              <a:t>arie.nowak@chuv.ch</a:t>
            </a:r>
            <a:endParaRPr kumimoji="0" lang="fr-FR" sz="1600" b="0" i="0" u="none" strike="noStrike" kern="1200" cap="none" spc="300" normalizeH="0" baseline="0" noProof="0" dirty="0">
              <a:ln>
                <a:noFill/>
              </a:ln>
              <a:solidFill>
                <a:srgbClr val="000000"/>
              </a:solidFill>
              <a:effectLst/>
              <a:uLnTx/>
              <a:uFillTx/>
              <a:latin typeface="Gill Sans Nova Light"/>
              <a:ea typeface="+mn-ea"/>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300" normalizeH="0" baseline="0" noProof="0" dirty="0">
              <a:ln>
                <a:noFill/>
              </a:ln>
              <a:solidFill>
                <a:srgbClr val="000000"/>
              </a:solidFill>
              <a:effectLst/>
              <a:uLnTx/>
              <a:uFillTx/>
              <a:latin typeface="Gill Sans Nova Light"/>
              <a:ea typeface="+mn-ea"/>
            </a:endParaRPr>
          </a:p>
        </p:txBody>
      </p:sp>
      <p:sp>
        <p:nvSpPr>
          <p:cNvPr id="3" name="ZoneTexte 2"/>
          <p:cNvSpPr txBox="1"/>
          <p:nvPr/>
        </p:nvSpPr>
        <p:spPr>
          <a:xfrm>
            <a:off x="7113690" y="5424359"/>
            <a:ext cx="4595710" cy="954107"/>
          </a:xfrm>
          <a:prstGeom prst="rect">
            <a:avLst/>
          </a:prstGeom>
          <a:noFill/>
        </p:spPr>
        <p:txBody>
          <a:bodyPr wrap="square" rtlCol="0">
            <a:spAutoFit/>
          </a:bodyPr>
          <a:lstStyle/>
          <a:p>
            <a:r>
              <a:rPr lang="fr-CH" sz="1600" b="1" spc="150" dirty="0">
                <a:solidFill>
                  <a:srgbClr val="000000"/>
                </a:solidFill>
                <a:latin typeface="Gill Sans Nova Light"/>
              </a:rPr>
              <a:t>Master of </a:t>
            </a:r>
            <a:r>
              <a:rPr lang="en-US" sz="1600" b="1" spc="150" dirty="0">
                <a:solidFill>
                  <a:srgbClr val="000000"/>
                </a:solidFill>
                <a:latin typeface="Gill Sans Nova Light"/>
              </a:rPr>
              <a:t>Science EPF-ETH degree in Nuclear Engineering</a:t>
            </a:r>
          </a:p>
          <a:p>
            <a:endParaRPr lang="en-US" sz="800" b="1" spc="150" dirty="0">
              <a:solidFill>
                <a:srgbClr val="000000"/>
              </a:solidFill>
              <a:latin typeface="Gill Sans Nova Light"/>
            </a:endParaRPr>
          </a:p>
          <a:p>
            <a:r>
              <a:rPr lang="en-US" sz="1600" b="1" spc="150" dirty="0">
                <a:solidFill>
                  <a:srgbClr val="000000"/>
                </a:solidFill>
                <a:latin typeface="Gill Sans Nova Light"/>
              </a:rPr>
              <a:t>Medical radiation physics</a:t>
            </a:r>
            <a:endParaRPr lang="fr-CH" sz="1600" b="1" spc="150" dirty="0">
              <a:solidFill>
                <a:srgbClr val="000000"/>
              </a:solidFill>
              <a:latin typeface="Gill Sans Nova Light"/>
            </a:endParaRPr>
          </a:p>
        </p:txBody>
      </p:sp>
    </p:spTree>
    <p:extLst>
      <p:ext uri="{BB962C8B-B14F-4D97-AF65-F5344CB8AC3E}">
        <p14:creationId xmlns:p14="http://schemas.microsoft.com/office/powerpoint/2010/main" val="3452492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10</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cxnSp>
        <p:nvCxnSpPr>
          <p:cNvPr id="16" name="Connecteur droit 15"/>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space réservé du contenu 2"/>
          <p:cNvSpPr txBox="1">
            <a:spLocks/>
          </p:cNvSpPr>
          <p:nvPr/>
        </p:nvSpPr>
        <p:spPr>
          <a:xfrm>
            <a:off x="3677568" y="1835740"/>
            <a:ext cx="8031832" cy="42369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Helvetica" panose="020B0604020202030204" pitchFamily="34" charset="0"/>
              </a:rPr>
              <a:t>What is it? How does it work?</a:t>
            </a:r>
            <a:endParaRPr lang="fr-CH" sz="2800" dirty="0">
              <a:latin typeface="Helvetica" panose="020B0604020202030204" pitchFamily="34" charset="0"/>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891" y="2561512"/>
            <a:ext cx="3175000" cy="3175000"/>
          </a:xfrm>
          <a:prstGeom prst="rect">
            <a:avLst/>
          </a:prstGeom>
        </p:spPr>
      </p:pic>
    </p:spTree>
    <p:extLst>
      <p:ext uri="{BB962C8B-B14F-4D97-AF65-F5344CB8AC3E}">
        <p14:creationId xmlns:p14="http://schemas.microsoft.com/office/powerpoint/2010/main" val="34016636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100</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5195" y="1241097"/>
            <a:ext cx="4045146" cy="400110"/>
          </a:xfrm>
          <a:prstGeom prst="rect">
            <a:avLst/>
          </a:prstGeom>
          <a:noFill/>
        </p:spPr>
        <p:txBody>
          <a:bodyPr wrap="none" rtlCol="0">
            <a:spAutoFit/>
          </a:bodyPr>
          <a:lstStyle/>
          <a:p>
            <a:pPr algn="ctr">
              <a:spcBef>
                <a:spcPct val="0"/>
              </a:spcBef>
              <a:defRPr/>
            </a:pPr>
            <a:r>
              <a:rPr lang="fr-CH" sz="2000" u="sng" dirty="0">
                <a:solidFill>
                  <a:srgbClr val="000000"/>
                </a:solidFill>
                <a:latin typeface="Gill Sans Nova Light"/>
                <a:cs typeface="Gill Sans Light" panose="020B0302020104020203"/>
              </a:rPr>
              <a:t>To control the personnel </a:t>
            </a:r>
            <a:r>
              <a:rPr lang="fr-CH" sz="2000" u="sng" dirty="0" err="1">
                <a:solidFill>
                  <a:srgbClr val="000000"/>
                </a:solidFill>
                <a:latin typeface="Gill Sans Nova Light"/>
                <a:cs typeface="Gill Sans Light" panose="020B0302020104020203"/>
              </a:rPr>
              <a:t>exposure</a:t>
            </a:r>
            <a:endParaRPr lang="fr-CH" sz="2000" u="sng" dirty="0">
              <a:solidFill>
                <a:srgbClr val="000000"/>
              </a:solidFill>
              <a:latin typeface="Gill Sans Nova Light"/>
              <a:cs typeface="Gill Sans Light" panose="020B0302020104020203"/>
            </a:endParaRPr>
          </a:p>
        </p:txBody>
      </p:sp>
      <p:sp>
        <p:nvSpPr>
          <p:cNvPr id="24" name="Rectangle 23"/>
          <p:cNvSpPr/>
          <p:nvPr/>
        </p:nvSpPr>
        <p:spPr>
          <a:xfrm>
            <a:off x="1520893" y="1957000"/>
            <a:ext cx="5091684" cy="3362459"/>
          </a:xfrm>
          <a:prstGeom prst="rect">
            <a:avLst/>
          </a:prstGeom>
        </p:spPr>
        <p:txBody>
          <a:bodyPr wrap="square">
            <a:spAutoFit/>
          </a:bodyPr>
          <a:lstStyle/>
          <a:p>
            <a:r>
              <a:rPr lang="fr-CH" b="1" dirty="0">
                <a:latin typeface="Gill Sans Nova Light"/>
              </a:rPr>
              <a:t>Radiation protection of the patient</a:t>
            </a:r>
          </a:p>
          <a:p>
            <a:endParaRPr lang="fr-CH" sz="1000" dirty="0">
              <a:latin typeface="Gill Sans Nova Light"/>
            </a:endParaRPr>
          </a:p>
          <a:p>
            <a:r>
              <a:rPr lang="fr-CH" b="1" dirty="0">
                <a:latin typeface="Gill Sans Nova Light"/>
              </a:rPr>
              <a:t>Distance</a:t>
            </a:r>
          </a:p>
          <a:p>
            <a:r>
              <a:rPr lang="fr-CH" dirty="0">
                <a:latin typeface="Gill Sans Nova Light"/>
              </a:rPr>
              <a:t>	</a:t>
            </a:r>
            <a:r>
              <a:rPr lang="fr-CH" sz="1400" dirty="0">
                <a:latin typeface="Gill Sans Nova Light"/>
              </a:rPr>
              <a:t>As far as possible on </a:t>
            </a:r>
            <a:r>
              <a:rPr lang="fr-CH" sz="1400" dirty="0" err="1">
                <a:latin typeface="Gill Sans Nova Light"/>
              </a:rPr>
              <a:t>fluoroscopy</a:t>
            </a:r>
            <a:endParaRPr lang="fr-CH" sz="1400" dirty="0">
              <a:latin typeface="Gill Sans Nova Light"/>
            </a:endParaRPr>
          </a:p>
          <a:p>
            <a:r>
              <a:rPr lang="fr-CH" sz="1400" dirty="0">
                <a:latin typeface="Gill Sans Nova Light"/>
              </a:rPr>
              <a:t>	Use of </a:t>
            </a:r>
            <a:r>
              <a:rPr lang="fr-CH" sz="1400" dirty="0" err="1">
                <a:latin typeface="Gill Sans Nova Light"/>
              </a:rPr>
              <a:t>automatic</a:t>
            </a:r>
            <a:r>
              <a:rPr lang="fr-CH" sz="1400" dirty="0">
                <a:latin typeface="Gill Sans Nova Light"/>
              </a:rPr>
              <a:t> </a:t>
            </a:r>
            <a:r>
              <a:rPr lang="fr-CH" sz="1400" dirty="0" err="1">
                <a:latin typeface="Gill Sans Nova Light"/>
              </a:rPr>
              <a:t>injectors</a:t>
            </a:r>
            <a:r>
              <a:rPr lang="fr-CH" sz="1400" dirty="0">
                <a:latin typeface="Gill Sans Nova Light"/>
              </a:rPr>
              <a:t> in acquisition</a:t>
            </a:r>
          </a:p>
          <a:p>
            <a:endParaRPr lang="fr-CH" sz="1050" dirty="0">
              <a:latin typeface="Gill Sans Nova Light"/>
            </a:endParaRPr>
          </a:p>
          <a:p>
            <a:r>
              <a:rPr lang="fr-CH" b="1" dirty="0">
                <a:latin typeface="Gill Sans Nova Light"/>
              </a:rPr>
              <a:t>Protective </a:t>
            </a:r>
            <a:r>
              <a:rPr lang="fr-CH" b="1" dirty="0" err="1">
                <a:latin typeface="Gill Sans Nova Light"/>
              </a:rPr>
              <a:t>screen</a:t>
            </a:r>
            <a:endParaRPr lang="fr-CH" b="1" dirty="0">
              <a:latin typeface="Gill Sans Nova Light"/>
            </a:endParaRPr>
          </a:p>
          <a:p>
            <a:r>
              <a:rPr lang="fr-CH" dirty="0">
                <a:latin typeface="Gill Sans Nova Light"/>
              </a:rPr>
              <a:t>	</a:t>
            </a:r>
            <a:r>
              <a:rPr lang="fr-CH" sz="1400" dirty="0">
                <a:latin typeface="Gill Sans Nova Light"/>
              </a:rPr>
              <a:t>Pb apron (0.35 mm Pb): 90-98% </a:t>
            </a:r>
            <a:r>
              <a:rPr lang="fr-CH" sz="1400" dirty="0" err="1">
                <a:latin typeface="Gill Sans Nova Light"/>
              </a:rPr>
              <a:t>attenuation</a:t>
            </a:r>
            <a:endParaRPr lang="fr-CH" sz="1400" dirty="0">
              <a:latin typeface="Gill Sans Nova Light"/>
            </a:endParaRPr>
          </a:p>
          <a:p>
            <a:r>
              <a:rPr lang="fr-CH" sz="1400" dirty="0">
                <a:latin typeface="Gill Sans Nova Light"/>
              </a:rPr>
              <a:t>	</a:t>
            </a:r>
            <a:r>
              <a:rPr lang="fr-CH" sz="1400" dirty="0" err="1">
                <a:latin typeface="Gill Sans Nova Light"/>
              </a:rPr>
              <a:t>Thyroid</a:t>
            </a:r>
            <a:r>
              <a:rPr lang="fr-CH" sz="1400" dirty="0">
                <a:latin typeface="Gill Sans Nova Light"/>
              </a:rPr>
              <a:t> </a:t>
            </a:r>
            <a:r>
              <a:rPr lang="fr-CH" sz="1400" dirty="0" err="1">
                <a:latin typeface="Gill Sans Nova Light"/>
              </a:rPr>
              <a:t>protector</a:t>
            </a:r>
            <a:r>
              <a:rPr lang="fr-CH" sz="1400" dirty="0">
                <a:latin typeface="Gill Sans Nova Light"/>
              </a:rPr>
              <a:t> (0.5 mm Pb): 90%</a:t>
            </a:r>
          </a:p>
          <a:p>
            <a:r>
              <a:rPr lang="fr-CH" sz="1400" dirty="0">
                <a:latin typeface="Gill Sans Nova Light"/>
              </a:rPr>
              <a:t>	Mobile </a:t>
            </a:r>
            <a:r>
              <a:rPr lang="fr-CH" sz="1400" dirty="0" err="1">
                <a:latin typeface="Gill Sans Nova Light"/>
              </a:rPr>
              <a:t>screens</a:t>
            </a:r>
            <a:r>
              <a:rPr lang="fr-CH" sz="1400" dirty="0">
                <a:latin typeface="Gill Sans Nova Light"/>
              </a:rPr>
              <a:t> (1 mm Pb): 98%</a:t>
            </a:r>
          </a:p>
          <a:p>
            <a:r>
              <a:rPr lang="fr-CH" sz="1400" dirty="0">
                <a:latin typeface="Gill Sans Nova Light"/>
              </a:rPr>
              <a:t>	Table curtain (1 mm Pb): 98%</a:t>
            </a:r>
          </a:p>
          <a:p>
            <a:r>
              <a:rPr lang="fr-CH" sz="1400" dirty="0">
                <a:latin typeface="Gill Sans Nova Light"/>
              </a:rPr>
              <a:t>	Glasses: 50 – 75%</a:t>
            </a:r>
          </a:p>
          <a:p>
            <a:r>
              <a:rPr lang="fr-CH" sz="1400" dirty="0">
                <a:latin typeface="Gill Sans Nova Light"/>
              </a:rPr>
              <a:t>	</a:t>
            </a:r>
            <a:endParaRPr lang="fr-CH" sz="1050" dirty="0">
              <a:latin typeface="Gill Sans Nova Light"/>
            </a:endParaRPr>
          </a:p>
          <a:p>
            <a:r>
              <a:rPr lang="fr-CH" b="1" dirty="0">
                <a:latin typeface="Gill Sans Nova Light"/>
              </a:rPr>
              <a:t>Introduction of double </a:t>
            </a:r>
            <a:r>
              <a:rPr lang="fr-CH" b="1" dirty="0" err="1">
                <a:latin typeface="Gill Sans Nova Light"/>
              </a:rPr>
              <a:t>dosimetry</a:t>
            </a:r>
            <a:endParaRPr lang="fr-CH" b="1" dirty="0">
              <a:latin typeface="Gill Sans Nova Light"/>
            </a:endParaRPr>
          </a:p>
        </p:txBody>
      </p:sp>
      <p:pic>
        <p:nvPicPr>
          <p:cNvPr id="31" name="Picture 4" descr=" ">
            <a:hlinkClick r:id="rId3"/>
          </p:cNvPr>
          <p:cNvPicPr>
            <a:picLocks noChangeAspect="1" noChangeArrowheads="1"/>
          </p:cNvPicPr>
          <p:nvPr/>
        </p:nvPicPr>
        <p:blipFill>
          <a:blip r:embed="rId4" cstate="print"/>
          <a:srcRect/>
          <a:stretch>
            <a:fillRect/>
          </a:stretch>
        </p:blipFill>
        <p:spPr bwMode="auto">
          <a:xfrm>
            <a:off x="7524261" y="2533697"/>
            <a:ext cx="3201651" cy="2397797"/>
          </a:xfrm>
          <a:prstGeom prst="rect">
            <a:avLst/>
          </a:prstGeom>
          <a:noFill/>
          <a:ln w="9525">
            <a:noFill/>
            <a:miter lim="800000"/>
            <a:headEnd/>
            <a:tailEnd/>
          </a:ln>
        </p:spPr>
      </p:pic>
    </p:spTree>
    <p:extLst>
      <p:ext uri="{BB962C8B-B14F-4D97-AF65-F5344CB8AC3E}">
        <p14:creationId xmlns:p14="http://schemas.microsoft.com/office/powerpoint/2010/main" val="38825464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101</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Pregnant</a:t>
            </a:r>
            <a:r>
              <a:rPr lang="fr-FR" dirty="0">
                <a:solidFill>
                  <a:srgbClr val="000000"/>
                </a:solidFill>
                <a:latin typeface="Gill Sans MT"/>
              </a:rPr>
              <a:t> </a:t>
            </a:r>
            <a:r>
              <a:rPr lang="fr-FR" dirty="0" err="1">
                <a:solidFill>
                  <a:srgbClr val="000000"/>
                </a:solidFill>
                <a:latin typeface="Gill Sans MT"/>
              </a:rPr>
              <a:t>woman</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RADIATION PROTECTION</a:t>
            </a:r>
          </a:p>
        </p:txBody>
      </p:sp>
      <p:cxnSp>
        <p:nvCxnSpPr>
          <p:cNvPr id="17" name="Connecteur droit 16"/>
          <p:cNvCxnSpPr/>
          <p:nvPr/>
        </p:nvCxnSpPr>
        <p:spPr>
          <a:xfrm flipH="1">
            <a:off x="424543" y="735895"/>
            <a:ext cx="2" cy="261186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197842"/>
            <a:ext cx="2249335" cy="400110"/>
          </a:xfrm>
          <a:prstGeom prst="rect">
            <a:avLst/>
          </a:prstGeom>
          <a:noFill/>
        </p:spPr>
        <p:txBody>
          <a:bodyPr wrap="none" rtlCol="0">
            <a:spAutoFit/>
          </a:bodyPr>
          <a:lstStyle/>
          <a:p>
            <a:pPr algn="ctr">
              <a:spcBef>
                <a:spcPct val="0"/>
              </a:spcBef>
              <a:defRPr/>
            </a:pPr>
            <a:r>
              <a:rPr lang="fr-CH" sz="2000" u="sng" dirty="0">
                <a:solidFill>
                  <a:srgbClr val="000000"/>
                </a:solidFill>
                <a:latin typeface="Gill Sans Nova Light"/>
                <a:cs typeface="Gill Sans Light" panose="020B0302020104020203"/>
              </a:rPr>
              <a:t>Irradiation in utero</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539" y="1662344"/>
            <a:ext cx="9371288" cy="4842291"/>
          </a:xfrm>
          <a:prstGeom prst="rect">
            <a:avLst/>
          </a:prstGeom>
        </p:spPr>
      </p:pic>
    </p:spTree>
    <p:extLst>
      <p:ext uri="{BB962C8B-B14F-4D97-AF65-F5344CB8AC3E}">
        <p14:creationId xmlns:p14="http://schemas.microsoft.com/office/powerpoint/2010/main" val="18483043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102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lvl="0">
              <a:defRPr/>
            </a:pPr>
            <a:r>
              <a:rPr lang="fr-FR" dirty="0" err="1">
                <a:solidFill>
                  <a:srgbClr val="000000"/>
                </a:solidFill>
                <a:latin typeface="Gill Sans MT"/>
              </a:rPr>
              <a:t>Pregnant</a:t>
            </a:r>
            <a:r>
              <a:rPr lang="fr-FR" dirty="0">
                <a:solidFill>
                  <a:srgbClr val="000000"/>
                </a:solidFill>
                <a:latin typeface="Gill Sans MT"/>
              </a:rPr>
              <a:t> </a:t>
            </a:r>
            <a:r>
              <a:rPr lang="fr-FR" dirty="0" err="1">
                <a:solidFill>
                  <a:srgbClr val="000000"/>
                </a:solidFill>
                <a:latin typeface="Gill Sans MT"/>
              </a:rPr>
              <a:t>woman</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RADIATION PROTECTION</a:t>
            </a:r>
          </a:p>
        </p:txBody>
      </p:sp>
      <p:cxnSp>
        <p:nvCxnSpPr>
          <p:cNvPr id="17" name="Connecteur droit 16"/>
          <p:cNvCxnSpPr/>
          <p:nvPr/>
        </p:nvCxnSpPr>
        <p:spPr>
          <a:xfrm flipH="1">
            <a:off x="424543" y="735895"/>
            <a:ext cx="2" cy="2513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243184"/>
            <a:ext cx="982961" cy="400110"/>
          </a:xfrm>
          <a:prstGeom prst="rect">
            <a:avLst/>
          </a:prstGeom>
          <a:noFill/>
        </p:spPr>
        <p:txBody>
          <a:bodyPr wrap="none" rtlCol="0">
            <a:spAutoFit/>
          </a:bodyPr>
          <a:lstStyle/>
          <a:p>
            <a:pPr algn="ctr">
              <a:spcBef>
                <a:spcPct val="0"/>
              </a:spcBef>
              <a:defRPr/>
            </a:pPr>
            <a:r>
              <a:rPr lang="fr-CH" sz="2000" u="sng" dirty="0">
                <a:solidFill>
                  <a:srgbClr val="000000"/>
                </a:solidFill>
                <a:latin typeface="Gill Sans Nova Light"/>
                <a:cs typeface="Gill Sans Light" panose="020B0302020104020203"/>
              </a:rPr>
              <a:t>Patient</a:t>
            </a:r>
          </a:p>
        </p:txBody>
      </p:sp>
      <p:sp>
        <p:nvSpPr>
          <p:cNvPr id="5" name="Rectangle 4"/>
          <p:cNvSpPr/>
          <p:nvPr/>
        </p:nvSpPr>
        <p:spPr>
          <a:xfrm>
            <a:off x="1828800" y="2751748"/>
            <a:ext cx="8222015" cy="2031325"/>
          </a:xfrm>
          <a:prstGeom prst="rect">
            <a:avLst/>
          </a:prstGeom>
        </p:spPr>
        <p:txBody>
          <a:bodyPr wrap="square">
            <a:spAutoFit/>
          </a:bodyPr>
          <a:lstStyle/>
          <a:p>
            <a:r>
              <a:rPr lang="fr-CH" dirty="0">
                <a:latin typeface="Helvetica" panose="020B0604020202030204" pitchFamily="34" charset="0"/>
              </a:rPr>
              <a:t>In the case of </a:t>
            </a:r>
            <a:r>
              <a:rPr lang="fr-CH" dirty="0" err="1">
                <a:latin typeface="Helvetica" panose="020B0604020202030204" pitchFamily="34" charset="0"/>
              </a:rPr>
              <a:t>fluoroscopy</a:t>
            </a:r>
            <a:r>
              <a:rPr lang="fr-CH" dirty="0">
                <a:latin typeface="Helvetica" panose="020B0604020202030204" pitchFamily="34" charset="0"/>
              </a:rPr>
              <a:t> and CT </a:t>
            </a:r>
            <a:r>
              <a:rPr lang="fr-CH" dirty="0" err="1">
                <a:latin typeface="Helvetica" panose="020B0604020202030204" pitchFamily="34" charset="0"/>
              </a:rPr>
              <a:t>it</a:t>
            </a:r>
            <a:r>
              <a:rPr lang="fr-CH" dirty="0">
                <a:latin typeface="Helvetica" panose="020B0604020202030204" pitchFamily="34" charset="0"/>
              </a:rPr>
              <a:t> </a:t>
            </a:r>
            <a:r>
              <a:rPr lang="fr-CH" dirty="0" err="1">
                <a:latin typeface="Helvetica" panose="020B0604020202030204" pitchFamily="34" charset="0"/>
              </a:rPr>
              <a:t>is</a:t>
            </a:r>
            <a:r>
              <a:rPr lang="fr-CH" dirty="0">
                <a:latin typeface="Helvetica" panose="020B0604020202030204" pitchFamily="34" charset="0"/>
              </a:rPr>
              <a:t> </a:t>
            </a:r>
            <a:r>
              <a:rPr lang="fr-CH" dirty="0" err="1">
                <a:latin typeface="Helvetica" panose="020B0604020202030204" pitchFamily="34" charset="0"/>
              </a:rPr>
              <a:t>necessary</a:t>
            </a:r>
            <a:r>
              <a:rPr lang="fr-CH" dirty="0">
                <a:latin typeface="Helvetica" panose="020B0604020202030204" pitchFamily="34" charset="0"/>
              </a:rPr>
              <a:t> to check </a:t>
            </a:r>
            <a:r>
              <a:rPr lang="fr-CH" dirty="0" err="1">
                <a:latin typeface="Helvetica" panose="020B0604020202030204" pitchFamily="34" charset="0"/>
              </a:rPr>
              <a:t>whether</a:t>
            </a:r>
            <a:r>
              <a:rPr lang="fr-CH" dirty="0">
                <a:latin typeface="Helvetica" panose="020B0604020202030204" pitchFamily="34" charset="0"/>
              </a:rPr>
              <a:t> the patient </a:t>
            </a:r>
            <a:r>
              <a:rPr lang="fr-CH" dirty="0" err="1">
                <a:latin typeface="Helvetica" panose="020B0604020202030204" pitchFamily="34" charset="0"/>
              </a:rPr>
              <a:t>is</a:t>
            </a:r>
            <a:r>
              <a:rPr lang="fr-CH" dirty="0">
                <a:latin typeface="Helvetica" panose="020B0604020202030204" pitchFamily="34" charset="0"/>
              </a:rPr>
              <a:t> </a:t>
            </a:r>
            <a:r>
              <a:rPr lang="fr-CH" dirty="0" err="1">
                <a:latin typeface="Helvetica" panose="020B0604020202030204" pitchFamily="34" charset="0"/>
              </a:rPr>
              <a:t>pregnant</a:t>
            </a:r>
            <a:r>
              <a:rPr lang="fr-CH" dirty="0">
                <a:latin typeface="Helvetica" panose="020B0604020202030204" pitchFamily="34" charset="0"/>
              </a:rPr>
              <a:t>. If the patient </a:t>
            </a:r>
            <a:r>
              <a:rPr lang="fr-CH" dirty="0" err="1">
                <a:latin typeface="Helvetica" panose="020B0604020202030204" pitchFamily="34" charset="0"/>
              </a:rPr>
              <a:t>is</a:t>
            </a:r>
            <a:r>
              <a:rPr lang="fr-CH" dirty="0">
                <a:latin typeface="Helvetica" panose="020B0604020202030204" pitchFamily="34" charset="0"/>
              </a:rPr>
              <a:t> </a:t>
            </a:r>
            <a:r>
              <a:rPr lang="fr-CH" dirty="0" err="1">
                <a:latin typeface="Helvetica" panose="020B0604020202030204" pitchFamily="34" charset="0"/>
              </a:rPr>
              <a:t>pregnant</a:t>
            </a:r>
            <a:r>
              <a:rPr lang="fr-CH" dirty="0">
                <a:latin typeface="Helvetica" panose="020B0604020202030204" pitchFamily="34" charset="0"/>
              </a:rPr>
              <a:t>, the </a:t>
            </a:r>
            <a:r>
              <a:rPr lang="fr-CH" dirty="0" err="1">
                <a:latin typeface="Helvetica" panose="020B0604020202030204" pitchFamily="34" charset="0"/>
              </a:rPr>
              <a:t>radiologist</a:t>
            </a:r>
            <a:r>
              <a:rPr lang="fr-CH" dirty="0">
                <a:latin typeface="Helvetica" panose="020B0604020202030204" pitchFamily="34" charset="0"/>
              </a:rPr>
              <a:t> must </a:t>
            </a:r>
            <a:r>
              <a:rPr lang="fr-CH" dirty="0" err="1">
                <a:latin typeface="Helvetica" panose="020B0604020202030204" pitchFamily="34" charset="0"/>
              </a:rPr>
              <a:t>justify</a:t>
            </a:r>
            <a:r>
              <a:rPr lang="fr-CH" dirty="0">
                <a:latin typeface="Helvetica" panose="020B0604020202030204" pitchFamily="34" charset="0"/>
              </a:rPr>
              <a:t> the exposition.</a:t>
            </a:r>
          </a:p>
          <a:p>
            <a:endParaRPr lang="fr-CH" dirty="0">
              <a:latin typeface="Helvetica" panose="020B0604020202030204" pitchFamily="34" charset="0"/>
            </a:endParaRPr>
          </a:p>
          <a:p>
            <a:r>
              <a:rPr lang="fr-CH" dirty="0" err="1">
                <a:latin typeface="Helvetica" panose="020B0604020202030204" pitchFamily="34" charset="0"/>
              </a:rPr>
              <a:t>Wearing</a:t>
            </a:r>
            <a:r>
              <a:rPr lang="fr-CH" dirty="0">
                <a:latin typeface="Helvetica" panose="020B0604020202030204" pitchFamily="34" charset="0"/>
              </a:rPr>
              <a:t> an apron </a:t>
            </a:r>
            <a:r>
              <a:rPr lang="fr-CH" dirty="0" err="1">
                <a:latin typeface="Helvetica" panose="020B0604020202030204" pitchFamily="34" charset="0"/>
              </a:rPr>
              <a:t>can</a:t>
            </a:r>
            <a:r>
              <a:rPr lang="fr-CH" dirty="0">
                <a:latin typeface="Helvetica" panose="020B0604020202030204" pitchFamily="34" charset="0"/>
              </a:rPr>
              <a:t> </a:t>
            </a:r>
            <a:r>
              <a:rPr lang="fr-CH" dirty="0" err="1">
                <a:latin typeface="Helvetica" panose="020B0604020202030204" pitchFamily="34" charset="0"/>
              </a:rPr>
              <a:t>hinder</a:t>
            </a:r>
            <a:r>
              <a:rPr lang="fr-CH" dirty="0">
                <a:latin typeface="Helvetica" panose="020B0604020202030204" pitchFamily="34" charset="0"/>
              </a:rPr>
              <a:t> the </a:t>
            </a:r>
            <a:r>
              <a:rPr lang="fr-CH" dirty="0" err="1">
                <a:latin typeface="Helvetica" panose="020B0604020202030204" pitchFamily="34" charset="0"/>
              </a:rPr>
              <a:t>smooth</a:t>
            </a:r>
            <a:r>
              <a:rPr lang="fr-CH" dirty="0">
                <a:latin typeface="Helvetica" panose="020B0604020202030204" pitchFamily="34" charset="0"/>
              </a:rPr>
              <a:t> running of the exam</a:t>
            </a:r>
          </a:p>
          <a:p>
            <a:endParaRPr lang="fr-CH" dirty="0">
              <a:latin typeface="Helvetica" panose="020B0604020202030204" pitchFamily="34" charset="0"/>
            </a:endParaRPr>
          </a:p>
          <a:p>
            <a:r>
              <a:rPr lang="fr-CH" dirty="0">
                <a:latin typeface="Helvetica" panose="020B0604020202030204" pitchFamily="34" charset="0"/>
              </a:rPr>
              <a:t>The </a:t>
            </a:r>
            <a:r>
              <a:rPr lang="fr-CH" dirty="0" err="1">
                <a:latin typeface="Helvetica" panose="020B0604020202030204" pitchFamily="34" charset="0"/>
              </a:rPr>
              <a:t>same</a:t>
            </a:r>
            <a:r>
              <a:rPr lang="fr-CH" dirty="0">
                <a:latin typeface="Helvetica" panose="020B0604020202030204" pitchFamily="34" charset="0"/>
              </a:rPr>
              <a:t> </a:t>
            </a:r>
            <a:r>
              <a:rPr lang="fr-CH" dirty="0" err="1">
                <a:latin typeface="Helvetica" panose="020B0604020202030204" pitchFamily="34" charset="0"/>
              </a:rPr>
              <a:t>protocols</a:t>
            </a:r>
            <a:r>
              <a:rPr lang="fr-CH" dirty="0">
                <a:latin typeface="Helvetica" panose="020B0604020202030204" pitchFamily="34" charset="0"/>
              </a:rPr>
              <a:t> must </a:t>
            </a:r>
            <a:r>
              <a:rPr lang="fr-CH" dirty="0" err="1">
                <a:latin typeface="Helvetica" panose="020B0604020202030204" pitchFamily="34" charset="0"/>
              </a:rPr>
              <a:t>be</a:t>
            </a:r>
            <a:r>
              <a:rPr lang="fr-CH" dirty="0">
                <a:latin typeface="Helvetica" panose="020B0604020202030204" pitchFamily="34" charset="0"/>
              </a:rPr>
              <a:t> </a:t>
            </a:r>
            <a:r>
              <a:rPr lang="fr-CH" dirty="0" err="1">
                <a:latin typeface="Helvetica" panose="020B0604020202030204" pitchFamily="34" charset="0"/>
              </a:rPr>
              <a:t>applied</a:t>
            </a:r>
            <a:r>
              <a:rPr lang="fr-CH" dirty="0">
                <a:latin typeface="Helvetica" panose="020B0604020202030204" pitchFamily="34" charset="0"/>
              </a:rPr>
              <a:t> in </a:t>
            </a:r>
            <a:r>
              <a:rPr lang="fr-CH" dirty="0" err="1">
                <a:latin typeface="Helvetica" panose="020B0604020202030204" pitchFamily="34" charset="0"/>
              </a:rPr>
              <a:t>pregnant</a:t>
            </a:r>
            <a:r>
              <a:rPr lang="fr-CH" dirty="0">
                <a:latin typeface="Helvetica" panose="020B0604020202030204" pitchFamily="34" charset="0"/>
              </a:rPr>
              <a:t> </a:t>
            </a:r>
            <a:r>
              <a:rPr lang="fr-CH" dirty="0" err="1">
                <a:latin typeface="Helvetica" panose="020B0604020202030204" pitchFamily="34" charset="0"/>
              </a:rPr>
              <a:t>women</a:t>
            </a:r>
            <a:r>
              <a:rPr lang="fr-CH" dirty="0">
                <a:latin typeface="Helvetica" panose="020B0604020202030204" pitchFamily="34" charset="0"/>
              </a:rPr>
              <a:t> as in the </a:t>
            </a:r>
            <a:r>
              <a:rPr lang="fr-CH" dirty="0" err="1">
                <a:latin typeface="Helvetica" panose="020B0604020202030204" pitchFamily="34" charset="0"/>
              </a:rPr>
              <a:t>general</a:t>
            </a:r>
            <a:r>
              <a:rPr lang="fr-CH" dirty="0">
                <a:latin typeface="Helvetica" panose="020B0604020202030204" pitchFamily="34" charset="0"/>
              </a:rPr>
              <a:t> population.</a:t>
            </a:r>
          </a:p>
        </p:txBody>
      </p:sp>
      <p:sp>
        <p:nvSpPr>
          <p:cNvPr id="7" name="ZoneTexte 6"/>
          <p:cNvSpPr txBox="1"/>
          <p:nvPr/>
        </p:nvSpPr>
        <p:spPr>
          <a:xfrm>
            <a:off x="1876886" y="5359047"/>
            <a:ext cx="8611440" cy="646331"/>
          </a:xfrm>
          <a:prstGeom prst="rect">
            <a:avLst/>
          </a:prstGeom>
          <a:noFill/>
        </p:spPr>
        <p:txBody>
          <a:bodyPr wrap="square" rtlCol="0">
            <a:spAutoFit/>
          </a:bodyPr>
          <a:lstStyle/>
          <a:p>
            <a:r>
              <a:rPr lang="en-US" dirty="0">
                <a:latin typeface="Helvetica" panose="020B0604020202030204" pitchFamily="34" charset="0"/>
              </a:rPr>
              <a:t>The examination can be carried out without risk. The maximum dose is 0.2mGy. However, it is necessary to inform the patient and obtain her consent.</a:t>
            </a:r>
            <a:endParaRPr lang="fr-CH" dirty="0">
              <a:latin typeface="Helvetica" panose="020B0604020202030204" pitchFamily="34" charset="0"/>
            </a:endParaRPr>
          </a:p>
        </p:txBody>
      </p:sp>
      <p:sp>
        <p:nvSpPr>
          <p:cNvPr id="8" name="Flèche droite 7"/>
          <p:cNvSpPr/>
          <p:nvPr/>
        </p:nvSpPr>
        <p:spPr>
          <a:xfrm>
            <a:off x="1481177" y="5531744"/>
            <a:ext cx="309838" cy="27071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ZoneTexte 8"/>
          <p:cNvSpPr txBox="1"/>
          <p:nvPr/>
        </p:nvSpPr>
        <p:spPr>
          <a:xfrm>
            <a:off x="1314923" y="1992708"/>
            <a:ext cx="5852884" cy="646331"/>
          </a:xfrm>
          <a:prstGeom prst="rect">
            <a:avLst/>
          </a:prstGeom>
          <a:noFill/>
        </p:spPr>
        <p:txBody>
          <a:bodyPr wrap="none" rtlCol="0">
            <a:spAutoFit/>
          </a:bodyPr>
          <a:lstStyle/>
          <a:p>
            <a:r>
              <a:rPr lang="fr-CH" b="1" u="sng" dirty="0">
                <a:latin typeface="Helvetica" panose="020B0604020202030204" pitchFamily="34" charset="0"/>
              </a:rPr>
              <a:t>If the abdomen and pelvis are not </a:t>
            </a:r>
            <a:r>
              <a:rPr lang="fr-CH" b="1" u="sng" dirty="0" err="1">
                <a:latin typeface="Helvetica" panose="020B0604020202030204" pitchFamily="34" charset="0"/>
              </a:rPr>
              <a:t>directly</a:t>
            </a:r>
            <a:r>
              <a:rPr lang="fr-CH" b="1" u="sng" dirty="0">
                <a:latin typeface="Helvetica" panose="020B0604020202030204" pitchFamily="34" charset="0"/>
              </a:rPr>
              <a:t> </a:t>
            </a:r>
            <a:r>
              <a:rPr lang="fr-CH" b="1" u="sng" dirty="0" err="1">
                <a:latin typeface="Helvetica" panose="020B0604020202030204" pitchFamily="34" charset="0"/>
              </a:rPr>
              <a:t>irradiated</a:t>
            </a:r>
            <a:endParaRPr lang="fr-CH" b="1" u="sng" dirty="0">
              <a:latin typeface="Helvetica" panose="020B0604020202030204" pitchFamily="34" charset="0"/>
            </a:endParaRPr>
          </a:p>
          <a:p>
            <a:endParaRPr lang="fr-CH" dirty="0">
              <a:latin typeface="Helvetica" panose="020B0604020202030204" pitchFamily="34" charset="0"/>
            </a:endParaRPr>
          </a:p>
        </p:txBody>
      </p:sp>
    </p:spTree>
    <p:extLst>
      <p:ext uri="{BB962C8B-B14F-4D97-AF65-F5344CB8AC3E}">
        <p14:creationId xmlns:p14="http://schemas.microsoft.com/office/powerpoint/2010/main" val="23174918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103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lvl="0">
              <a:defRPr/>
            </a:pPr>
            <a:r>
              <a:rPr lang="fr-FR" dirty="0" err="1">
                <a:solidFill>
                  <a:srgbClr val="000000"/>
                </a:solidFill>
                <a:latin typeface="Gill Sans MT"/>
              </a:rPr>
              <a:t>Pregnant</a:t>
            </a:r>
            <a:r>
              <a:rPr lang="fr-FR" dirty="0">
                <a:solidFill>
                  <a:srgbClr val="000000"/>
                </a:solidFill>
                <a:latin typeface="Gill Sans MT"/>
              </a:rPr>
              <a:t> </a:t>
            </a:r>
            <a:r>
              <a:rPr lang="fr-FR" dirty="0" err="1">
                <a:solidFill>
                  <a:srgbClr val="000000"/>
                </a:solidFill>
                <a:latin typeface="Gill Sans MT"/>
              </a:rPr>
              <a:t>woman</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RADIATION PROTECTION</a:t>
            </a:r>
          </a:p>
        </p:txBody>
      </p:sp>
      <p:cxnSp>
        <p:nvCxnSpPr>
          <p:cNvPr id="17" name="Connecteur droit 16"/>
          <p:cNvCxnSpPr/>
          <p:nvPr/>
        </p:nvCxnSpPr>
        <p:spPr>
          <a:xfrm flipH="1">
            <a:off x="423193" y="735895"/>
            <a:ext cx="1352" cy="242294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205399"/>
            <a:ext cx="982961" cy="400110"/>
          </a:xfrm>
          <a:prstGeom prst="rect">
            <a:avLst/>
          </a:prstGeom>
          <a:noFill/>
        </p:spPr>
        <p:txBody>
          <a:bodyPr wrap="none" rtlCol="0">
            <a:spAutoFit/>
          </a:bodyPr>
          <a:lstStyle/>
          <a:p>
            <a:pPr algn="ctr">
              <a:spcBef>
                <a:spcPct val="0"/>
              </a:spcBef>
              <a:defRPr/>
            </a:pPr>
            <a:r>
              <a:rPr lang="fr-CH" sz="2000" u="sng" dirty="0">
                <a:solidFill>
                  <a:srgbClr val="000000"/>
                </a:solidFill>
                <a:latin typeface="Gill Sans Nova Light"/>
                <a:cs typeface="Gill Sans Light" panose="020B0302020104020203"/>
              </a:rPr>
              <a:t>Patient</a:t>
            </a:r>
          </a:p>
        </p:txBody>
      </p:sp>
      <p:sp>
        <p:nvSpPr>
          <p:cNvPr id="9" name="ZoneTexte 8"/>
          <p:cNvSpPr txBox="1"/>
          <p:nvPr/>
        </p:nvSpPr>
        <p:spPr>
          <a:xfrm>
            <a:off x="1314923" y="1992708"/>
            <a:ext cx="5429692" cy="646331"/>
          </a:xfrm>
          <a:prstGeom prst="rect">
            <a:avLst/>
          </a:prstGeom>
          <a:noFill/>
        </p:spPr>
        <p:txBody>
          <a:bodyPr wrap="none" rtlCol="0">
            <a:spAutoFit/>
          </a:bodyPr>
          <a:lstStyle/>
          <a:p>
            <a:r>
              <a:rPr lang="fr-CH" b="1" u="sng" dirty="0">
                <a:latin typeface="Helvetica" panose="020B0604020202030204" pitchFamily="34" charset="0"/>
              </a:rPr>
              <a:t>If the abdomen and pelvis are </a:t>
            </a:r>
            <a:r>
              <a:rPr lang="fr-CH" b="1" u="sng" dirty="0" err="1">
                <a:latin typeface="Helvetica" panose="020B0604020202030204" pitchFamily="34" charset="0"/>
              </a:rPr>
              <a:t>directly</a:t>
            </a:r>
            <a:r>
              <a:rPr lang="fr-CH" b="1" u="sng" dirty="0">
                <a:latin typeface="Helvetica" panose="020B0604020202030204" pitchFamily="34" charset="0"/>
              </a:rPr>
              <a:t> </a:t>
            </a:r>
            <a:r>
              <a:rPr lang="fr-CH" b="1" u="sng" dirty="0" err="1">
                <a:latin typeface="Helvetica" panose="020B0604020202030204" pitchFamily="34" charset="0"/>
              </a:rPr>
              <a:t>irradiated</a:t>
            </a:r>
            <a:endParaRPr lang="fr-CH" b="1" u="sng" dirty="0">
              <a:latin typeface="Helvetica" panose="020B0604020202030204" pitchFamily="34" charset="0"/>
            </a:endParaRPr>
          </a:p>
          <a:p>
            <a:endParaRPr lang="fr-CH" dirty="0">
              <a:latin typeface="Helvetica" panose="020B0604020202030204" pitchFamily="34" charset="0"/>
            </a:endParaRPr>
          </a:p>
        </p:txBody>
      </p:sp>
      <p:sp>
        <p:nvSpPr>
          <p:cNvPr id="3" name="ZoneTexte 2"/>
          <p:cNvSpPr txBox="1"/>
          <p:nvPr/>
        </p:nvSpPr>
        <p:spPr>
          <a:xfrm>
            <a:off x="1783457" y="2697171"/>
            <a:ext cx="7813964" cy="646331"/>
          </a:xfrm>
          <a:prstGeom prst="rect">
            <a:avLst/>
          </a:prstGeom>
          <a:noFill/>
        </p:spPr>
        <p:txBody>
          <a:bodyPr wrap="square" rtlCol="0">
            <a:spAutoFit/>
          </a:bodyPr>
          <a:lstStyle/>
          <a:p>
            <a:r>
              <a:rPr lang="en-US" dirty="0">
                <a:latin typeface="Helvetica" panose="020B0604020202030204" pitchFamily="34" charset="0"/>
              </a:rPr>
              <a:t>The dose to the uterus must be evaluated a posteriori by a medical physicist and recorded by the latter in the patient's file.</a:t>
            </a:r>
            <a:endParaRPr lang="fr-CH" dirty="0">
              <a:latin typeface="Helvetica" panose="020B0604020202030204" pitchFamily="34" charset="0"/>
            </a:endParaRPr>
          </a:p>
        </p:txBody>
      </p:sp>
      <p:sp>
        <p:nvSpPr>
          <p:cNvPr id="5" name="ZoneTexte 4"/>
          <p:cNvSpPr txBox="1"/>
          <p:nvPr/>
        </p:nvSpPr>
        <p:spPr>
          <a:xfrm>
            <a:off x="1783457" y="3858067"/>
            <a:ext cx="8276625" cy="1754326"/>
          </a:xfrm>
          <a:prstGeom prst="rect">
            <a:avLst/>
          </a:prstGeom>
          <a:noFill/>
        </p:spPr>
        <p:txBody>
          <a:bodyPr wrap="none" rtlCol="0">
            <a:spAutoFit/>
          </a:bodyPr>
          <a:lstStyle/>
          <a:p>
            <a:r>
              <a:rPr lang="en-US" dirty="0">
                <a:latin typeface="Helvetica" panose="020B0604020202030204" pitchFamily="34" charset="0"/>
              </a:rPr>
              <a:t>Information and consent</a:t>
            </a:r>
          </a:p>
          <a:p>
            <a:endParaRPr lang="en-US" dirty="0">
              <a:latin typeface="Helvetica" panose="020B0604020202030204" pitchFamily="34" charset="0"/>
            </a:endParaRPr>
          </a:p>
          <a:p>
            <a:endParaRPr lang="en-US" dirty="0">
              <a:latin typeface="Helvetica" panose="020B0604020202030204" pitchFamily="34" charset="0"/>
            </a:endParaRPr>
          </a:p>
          <a:p>
            <a:r>
              <a:rPr lang="en-US" dirty="0">
                <a:latin typeface="Helvetica" panose="020B0604020202030204" pitchFamily="34" charset="0"/>
              </a:rPr>
              <a:t>Order of magnitude in conventional radiology: 1 to 5 </a:t>
            </a:r>
            <a:r>
              <a:rPr lang="en-US" dirty="0" err="1">
                <a:latin typeface="Helvetica" panose="020B0604020202030204" pitchFamily="34" charset="0"/>
              </a:rPr>
              <a:t>mGy</a:t>
            </a:r>
            <a:endParaRPr lang="en-US" dirty="0">
              <a:latin typeface="Helvetica" panose="020B0604020202030204" pitchFamily="34" charset="0"/>
            </a:endParaRPr>
          </a:p>
          <a:p>
            <a:r>
              <a:rPr lang="en-US" dirty="0">
                <a:latin typeface="Helvetica" panose="020B0604020202030204" pitchFamily="34" charset="0"/>
              </a:rPr>
              <a:t>Order of magnitude in fluoroscopy: About 10 </a:t>
            </a:r>
            <a:r>
              <a:rPr lang="en-US" dirty="0" err="1">
                <a:latin typeface="Helvetica" panose="020B0604020202030204" pitchFamily="34" charset="0"/>
              </a:rPr>
              <a:t>mGy</a:t>
            </a:r>
            <a:r>
              <a:rPr lang="en-US" dirty="0">
                <a:latin typeface="Helvetica" panose="020B0604020202030204" pitchFamily="34" charset="0"/>
              </a:rPr>
              <a:t> (embolization max 100 </a:t>
            </a:r>
            <a:r>
              <a:rPr lang="en-US" dirty="0" err="1">
                <a:latin typeface="Helvetica" panose="020B0604020202030204" pitchFamily="34" charset="0"/>
              </a:rPr>
              <a:t>mGy</a:t>
            </a:r>
            <a:r>
              <a:rPr lang="en-US" dirty="0">
                <a:latin typeface="Helvetica" panose="020B0604020202030204" pitchFamily="34" charset="0"/>
              </a:rPr>
              <a:t>)</a:t>
            </a:r>
          </a:p>
          <a:p>
            <a:r>
              <a:rPr lang="en-US" dirty="0">
                <a:latin typeface="Helvetica" panose="020B0604020202030204" pitchFamily="34" charset="0"/>
              </a:rPr>
              <a:t>Order of magnitude in CT: 5 to 50 </a:t>
            </a:r>
            <a:r>
              <a:rPr lang="en-US" dirty="0" err="1">
                <a:latin typeface="Helvetica" panose="020B0604020202030204" pitchFamily="34" charset="0"/>
              </a:rPr>
              <a:t>mGy</a:t>
            </a:r>
            <a:endParaRPr lang="fr-CH" dirty="0">
              <a:latin typeface="Helvetica" panose="020B0604020202030204" pitchFamily="34" charset="0"/>
            </a:endParaRPr>
          </a:p>
        </p:txBody>
      </p:sp>
      <p:sp>
        <p:nvSpPr>
          <p:cNvPr id="13" name="Flèche droite 12"/>
          <p:cNvSpPr/>
          <p:nvPr/>
        </p:nvSpPr>
        <p:spPr>
          <a:xfrm>
            <a:off x="1435588" y="3925463"/>
            <a:ext cx="309838" cy="27071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8829932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104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lvl="0">
              <a:defRPr/>
            </a:pPr>
            <a:r>
              <a:rPr lang="fr-FR" dirty="0" err="1">
                <a:solidFill>
                  <a:srgbClr val="000000"/>
                </a:solidFill>
                <a:latin typeface="Gill Sans MT"/>
              </a:rPr>
              <a:t>Pregnant</a:t>
            </a:r>
            <a:r>
              <a:rPr lang="fr-FR" dirty="0">
                <a:solidFill>
                  <a:srgbClr val="000000"/>
                </a:solidFill>
                <a:latin typeface="Gill Sans MT"/>
              </a:rPr>
              <a:t> </a:t>
            </a:r>
            <a:r>
              <a:rPr lang="fr-FR" dirty="0" err="1">
                <a:solidFill>
                  <a:srgbClr val="000000"/>
                </a:solidFill>
                <a:latin typeface="Gill Sans MT"/>
              </a:rPr>
              <a:t>woman</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RADIATION PROTECTION</a:t>
            </a:r>
          </a:p>
        </p:txBody>
      </p:sp>
      <p:cxnSp>
        <p:nvCxnSpPr>
          <p:cNvPr id="17" name="Connecteur droit 16"/>
          <p:cNvCxnSpPr/>
          <p:nvPr/>
        </p:nvCxnSpPr>
        <p:spPr>
          <a:xfrm flipH="1">
            <a:off x="424543" y="735895"/>
            <a:ext cx="2" cy="253629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197842"/>
            <a:ext cx="1005595"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Worker</a:t>
            </a:r>
            <a:endParaRPr lang="fr-CH" sz="2000" u="sng" dirty="0">
              <a:solidFill>
                <a:srgbClr val="000000"/>
              </a:solidFill>
              <a:latin typeface="Gill Sans Nova Light"/>
              <a:cs typeface="Gill Sans Light" panose="020B0302020104020203"/>
            </a:endParaRPr>
          </a:p>
        </p:txBody>
      </p:sp>
      <p:pic>
        <p:nvPicPr>
          <p:cNvPr id="3" name="Image 2"/>
          <p:cNvPicPr>
            <a:picLocks noChangeAspect="1"/>
          </p:cNvPicPr>
          <p:nvPr/>
        </p:nvPicPr>
        <p:blipFill>
          <a:blip r:embed="rId3"/>
          <a:stretch>
            <a:fillRect/>
          </a:stretch>
        </p:blipFill>
        <p:spPr>
          <a:xfrm>
            <a:off x="1198769" y="2482029"/>
            <a:ext cx="7935432" cy="1057423"/>
          </a:xfrm>
          <a:prstGeom prst="rect">
            <a:avLst/>
          </a:prstGeom>
        </p:spPr>
      </p:pic>
      <p:pic>
        <p:nvPicPr>
          <p:cNvPr id="5" name="Image 4"/>
          <p:cNvPicPr>
            <a:picLocks noChangeAspect="1"/>
          </p:cNvPicPr>
          <p:nvPr/>
        </p:nvPicPr>
        <p:blipFill>
          <a:blip r:embed="rId4"/>
          <a:stretch>
            <a:fillRect/>
          </a:stretch>
        </p:blipFill>
        <p:spPr>
          <a:xfrm>
            <a:off x="7612786" y="1869678"/>
            <a:ext cx="2815908" cy="834343"/>
          </a:xfrm>
          <a:prstGeom prst="rect">
            <a:avLst/>
          </a:prstGeom>
        </p:spPr>
      </p:pic>
      <p:pic>
        <p:nvPicPr>
          <p:cNvPr id="7" name="Image 6"/>
          <p:cNvPicPr>
            <a:picLocks noChangeAspect="1"/>
          </p:cNvPicPr>
          <p:nvPr/>
        </p:nvPicPr>
        <p:blipFill>
          <a:blip r:embed="rId5"/>
          <a:stretch>
            <a:fillRect/>
          </a:stretch>
        </p:blipFill>
        <p:spPr>
          <a:xfrm>
            <a:off x="1198769" y="4223526"/>
            <a:ext cx="8164064" cy="1219370"/>
          </a:xfrm>
          <a:prstGeom prst="rect">
            <a:avLst/>
          </a:prstGeom>
        </p:spPr>
      </p:pic>
    </p:spTree>
    <p:extLst>
      <p:ext uri="{BB962C8B-B14F-4D97-AF65-F5344CB8AC3E}">
        <p14:creationId xmlns:p14="http://schemas.microsoft.com/office/powerpoint/2010/main" val="20330929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105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lvl="0">
              <a:defRPr/>
            </a:pPr>
            <a:r>
              <a:rPr lang="fr-FR" dirty="0" err="1">
                <a:solidFill>
                  <a:srgbClr val="000000"/>
                </a:solidFill>
                <a:latin typeface="Gill Sans MT"/>
              </a:rPr>
              <a:t>Pregnant</a:t>
            </a:r>
            <a:r>
              <a:rPr lang="fr-FR" dirty="0">
                <a:solidFill>
                  <a:srgbClr val="000000"/>
                </a:solidFill>
                <a:latin typeface="Gill Sans MT"/>
              </a:rPr>
              <a:t> </a:t>
            </a:r>
            <a:r>
              <a:rPr lang="fr-FR" dirty="0" err="1">
                <a:solidFill>
                  <a:srgbClr val="000000"/>
                </a:solidFill>
                <a:latin typeface="Gill Sans MT"/>
              </a:rPr>
              <a:t>woman</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RADIATION PROTECTION</a:t>
            </a:r>
          </a:p>
        </p:txBody>
      </p:sp>
      <p:cxnSp>
        <p:nvCxnSpPr>
          <p:cNvPr id="17" name="Connecteur droit 16"/>
          <p:cNvCxnSpPr/>
          <p:nvPr/>
        </p:nvCxnSpPr>
        <p:spPr>
          <a:xfrm flipH="1">
            <a:off x="424543" y="735895"/>
            <a:ext cx="2" cy="253629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197842"/>
            <a:ext cx="1005595"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Worker</a:t>
            </a:r>
            <a:endParaRPr lang="fr-CH" sz="2000" u="sng" dirty="0">
              <a:solidFill>
                <a:srgbClr val="000000"/>
              </a:solidFill>
              <a:latin typeface="Gill Sans Nova Light"/>
              <a:cs typeface="Gill Sans Light" panose="020B0302020104020203"/>
            </a:endParaRPr>
          </a:p>
        </p:txBody>
      </p:sp>
      <p:sp>
        <p:nvSpPr>
          <p:cNvPr id="11" name="Espace réservé du contenu 2"/>
          <p:cNvSpPr txBox="1">
            <a:spLocks/>
          </p:cNvSpPr>
          <p:nvPr/>
        </p:nvSpPr>
        <p:spPr>
          <a:xfrm>
            <a:off x="1071770" y="1793243"/>
            <a:ext cx="10127741" cy="393214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2000" dirty="0"/>
              <a:t>Wearing an individual dosimeter is always compulsory. The dosimeter must be placed at the level of the abdomen (normally on the thorax) and under the lead apron*.</a:t>
            </a:r>
            <a:endParaRPr lang="fr-CH" sz="2000" dirty="0"/>
          </a:p>
        </p:txBody>
      </p:sp>
      <p:pic>
        <p:nvPicPr>
          <p:cNvPr id="13" name="Image 12"/>
          <p:cNvPicPr>
            <a:picLocks noChangeAspect="1"/>
          </p:cNvPicPr>
          <p:nvPr/>
        </p:nvPicPr>
        <p:blipFill>
          <a:blip r:embed="rId3"/>
          <a:stretch>
            <a:fillRect/>
          </a:stretch>
        </p:blipFill>
        <p:spPr>
          <a:xfrm>
            <a:off x="4604020" y="3048956"/>
            <a:ext cx="945512" cy="1970184"/>
          </a:xfrm>
          <a:prstGeom prst="rect">
            <a:avLst/>
          </a:prstGeom>
        </p:spPr>
      </p:pic>
      <p:pic>
        <p:nvPicPr>
          <p:cNvPr id="14" name="Picture 5" descr="dosimètre IRA"/>
          <p:cNvPicPr>
            <a:picLocks noChangeAspect="1" noChangeArrowheads="1"/>
          </p:cNvPicPr>
          <p:nvPr/>
        </p:nvPicPr>
        <p:blipFill>
          <a:blip r:embed="rId4" cstate="print"/>
          <a:srcRect l="2896" t="4108" r="1448" b="2054"/>
          <a:stretch>
            <a:fillRect/>
          </a:stretch>
        </p:blipFill>
        <p:spPr bwMode="auto">
          <a:xfrm>
            <a:off x="5743844" y="3704914"/>
            <a:ext cx="953093" cy="658268"/>
          </a:xfrm>
          <a:prstGeom prst="rect">
            <a:avLst/>
          </a:prstGeom>
          <a:noFill/>
        </p:spPr>
      </p:pic>
      <p:sp>
        <p:nvSpPr>
          <p:cNvPr id="15" name="ZoneTexte 14"/>
          <p:cNvSpPr txBox="1"/>
          <p:nvPr/>
        </p:nvSpPr>
        <p:spPr>
          <a:xfrm>
            <a:off x="4114363" y="5557857"/>
            <a:ext cx="6035622" cy="369332"/>
          </a:xfrm>
          <a:prstGeom prst="rect">
            <a:avLst/>
          </a:prstGeom>
          <a:noFill/>
        </p:spPr>
        <p:txBody>
          <a:bodyPr wrap="square" rtlCol="0">
            <a:spAutoFit/>
          </a:bodyPr>
          <a:lstStyle/>
          <a:p>
            <a:r>
              <a:rPr lang="en-US" dirty="0"/>
              <a:t>*No need to notify the dosimetry service</a:t>
            </a:r>
            <a:endParaRPr lang="fr-CH" dirty="0"/>
          </a:p>
        </p:txBody>
      </p:sp>
    </p:spTree>
    <p:extLst>
      <p:ext uri="{BB962C8B-B14F-4D97-AF65-F5344CB8AC3E}">
        <p14:creationId xmlns:p14="http://schemas.microsoft.com/office/powerpoint/2010/main" val="667545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106</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CONCLUSION</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57793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Conclusion</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Espace réservé du contenu 2"/>
          <p:cNvSpPr txBox="1">
            <a:spLocks/>
          </p:cNvSpPr>
          <p:nvPr/>
        </p:nvSpPr>
        <p:spPr>
          <a:xfrm>
            <a:off x="1300724" y="1716278"/>
            <a:ext cx="9214876" cy="33944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800"/>
              </a:spcBef>
            </a:pPr>
            <a:r>
              <a:rPr lang="en-US" altLang="fr-FR" sz="2000" dirty="0">
                <a:latin typeface="Gill Sans Nova Light"/>
              </a:rPr>
              <a:t>Fluoroscopy is a challenge for radiation protection</a:t>
            </a:r>
          </a:p>
          <a:p>
            <a:pPr lvl="1" algn="l">
              <a:spcBef>
                <a:spcPts val="1800"/>
              </a:spcBef>
            </a:pPr>
            <a:r>
              <a:rPr lang="en-US" altLang="fr-FR" sz="1600" dirty="0">
                <a:latin typeface="Gill Sans Nova Light"/>
              </a:rPr>
              <a:t>Highest doses delivered (patient and staff)</a:t>
            </a:r>
          </a:p>
          <a:p>
            <a:pPr algn="l">
              <a:spcBef>
                <a:spcPts val="1800"/>
              </a:spcBef>
            </a:pPr>
            <a:r>
              <a:rPr lang="en-US" altLang="fr-FR" sz="2000" dirty="0">
                <a:latin typeface="Gill Sans Nova Light"/>
              </a:rPr>
              <a:t>Interventional radiology/cardiology should be carefully monitored</a:t>
            </a:r>
          </a:p>
          <a:p>
            <a:pPr lvl="1" algn="l">
              <a:spcBef>
                <a:spcPts val="1800"/>
              </a:spcBef>
            </a:pPr>
            <a:r>
              <a:rPr lang="en-US" altLang="fr-FR" sz="1600" dirty="0">
                <a:latin typeface="Gill Sans Nova Light"/>
              </a:rPr>
              <a:t>Dose reduction can be obtain most of the time (efficient protection devices)</a:t>
            </a:r>
          </a:p>
          <a:p>
            <a:pPr algn="l">
              <a:spcBef>
                <a:spcPts val="1800"/>
              </a:spcBef>
            </a:pPr>
            <a:r>
              <a:rPr lang="en-US" altLang="fr-FR" sz="2000" dirty="0">
                <a:latin typeface="Gill Sans Nova Light"/>
              </a:rPr>
              <a:t>Dose indicators allow a good control on patient exposure</a:t>
            </a:r>
          </a:p>
          <a:p>
            <a:pPr algn="l">
              <a:spcBef>
                <a:spcPts val="1800"/>
              </a:spcBef>
            </a:pPr>
            <a:r>
              <a:rPr lang="en-US" altLang="fr-FR" sz="2000" dirty="0">
                <a:latin typeface="Gill Sans Nova Light"/>
              </a:rPr>
              <a:t>All other sectors where fluoroscopy is used should be closely monitored (operating rooms, gastroenterology, urology, orthopedics…)</a:t>
            </a:r>
          </a:p>
        </p:txBody>
      </p:sp>
    </p:spTree>
    <p:extLst>
      <p:ext uri="{BB962C8B-B14F-4D97-AF65-F5344CB8AC3E}">
        <p14:creationId xmlns:p14="http://schemas.microsoft.com/office/powerpoint/2010/main" val="2515145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107</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SUMMARY</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57793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Summary</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pic>
        <p:nvPicPr>
          <p:cNvPr id="11" name="Picture 2"/>
          <p:cNvPicPr>
            <a:picLocks noChangeAspect="1" noChangeArrowheads="1"/>
          </p:cNvPicPr>
          <p:nvPr/>
        </p:nvPicPr>
        <p:blipFill>
          <a:blip r:embed="rId3" cstate="print"/>
          <a:srcRect/>
          <a:stretch>
            <a:fillRect/>
          </a:stretch>
        </p:blipFill>
        <p:spPr bwMode="auto">
          <a:xfrm>
            <a:off x="2482248" y="1184372"/>
            <a:ext cx="7583709" cy="5529846"/>
          </a:xfrm>
          <a:prstGeom prst="rect">
            <a:avLst/>
          </a:prstGeom>
          <a:noFill/>
          <a:ln w="12700">
            <a:noFill/>
            <a:miter lim="800000"/>
            <a:headEnd/>
            <a:tailEnd/>
          </a:ln>
        </p:spPr>
      </p:pic>
    </p:spTree>
    <p:extLst>
      <p:ext uri="{BB962C8B-B14F-4D97-AF65-F5344CB8AC3E}">
        <p14:creationId xmlns:p14="http://schemas.microsoft.com/office/powerpoint/2010/main" val="34698398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108</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SUMMARY</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57793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Summary</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pic>
        <p:nvPicPr>
          <p:cNvPr id="9" name="Picture 2"/>
          <p:cNvPicPr>
            <a:picLocks noChangeAspect="1" noChangeArrowheads="1"/>
          </p:cNvPicPr>
          <p:nvPr/>
        </p:nvPicPr>
        <p:blipFill>
          <a:blip r:embed="rId3" cstate="print"/>
          <a:srcRect/>
          <a:stretch>
            <a:fillRect/>
          </a:stretch>
        </p:blipFill>
        <p:spPr bwMode="auto">
          <a:xfrm>
            <a:off x="2302059" y="1421194"/>
            <a:ext cx="7896958" cy="2409825"/>
          </a:xfrm>
          <a:prstGeom prst="rect">
            <a:avLst/>
          </a:prstGeom>
          <a:noFill/>
          <a:ln w="12700">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2230256" y="4064382"/>
            <a:ext cx="7924800" cy="1971675"/>
          </a:xfrm>
          <a:prstGeom prst="rect">
            <a:avLst/>
          </a:prstGeom>
          <a:noFill/>
          <a:ln w="12700">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9982933" y="217147"/>
            <a:ext cx="1513742" cy="1028700"/>
          </a:xfrm>
          <a:prstGeom prst="rect">
            <a:avLst/>
          </a:prstGeom>
          <a:noFill/>
          <a:ln w="12700">
            <a:noFill/>
            <a:miter lim="800000"/>
            <a:headEnd/>
            <a:tailEnd/>
          </a:ln>
        </p:spPr>
      </p:pic>
    </p:spTree>
    <p:extLst>
      <p:ext uri="{BB962C8B-B14F-4D97-AF65-F5344CB8AC3E}">
        <p14:creationId xmlns:p14="http://schemas.microsoft.com/office/powerpoint/2010/main" val="5686458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109</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EXERCICES</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57793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Exercices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1" name="Espace réservé du contenu 2"/>
          <p:cNvSpPr txBox="1">
            <a:spLocks/>
          </p:cNvSpPr>
          <p:nvPr/>
        </p:nvSpPr>
        <p:spPr>
          <a:xfrm>
            <a:off x="2032853" y="1634407"/>
            <a:ext cx="8229600" cy="32536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fr-FR" sz="1600" dirty="0" err="1">
                <a:latin typeface="Gill Sans Nova Light"/>
              </a:rPr>
              <a:t>Exercice</a:t>
            </a:r>
            <a:r>
              <a:rPr lang="en-US" altLang="fr-FR" sz="1600" dirty="0">
                <a:latin typeface="Gill Sans Nova Light"/>
              </a:rPr>
              <a:t>: Examination in the abdominal area at 15 </a:t>
            </a:r>
            <a:r>
              <a:rPr lang="en-US" altLang="fr-FR" sz="1600" dirty="0" err="1">
                <a:latin typeface="Gill Sans Nova Light"/>
              </a:rPr>
              <a:t>i</a:t>
            </a:r>
            <a:r>
              <a:rPr lang="en-US" altLang="fr-FR" sz="1600" dirty="0">
                <a:latin typeface="Gill Sans Nova Light"/>
              </a:rPr>
              <a:t>/s</a:t>
            </a:r>
          </a:p>
          <a:p>
            <a:pPr lvl="1" algn="l"/>
            <a:r>
              <a:rPr lang="en-US" altLang="fr-FR" sz="1200" dirty="0">
                <a:latin typeface="Gill Sans Nova Light"/>
              </a:rPr>
              <a:t>	80 kV – 200 mA – 1 </a:t>
            </a:r>
            <a:r>
              <a:rPr lang="en-US" altLang="fr-FR" sz="1200" dirty="0" err="1">
                <a:latin typeface="Gill Sans Nova Light"/>
              </a:rPr>
              <a:t>ms</a:t>
            </a:r>
            <a:r>
              <a:rPr lang="en-US" altLang="fr-FR" sz="1200" dirty="0">
                <a:latin typeface="Gill Sans Nova Light"/>
              </a:rPr>
              <a:t> per image (</a:t>
            </a:r>
            <a:r>
              <a:rPr lang="en-US" altLang="fr-FR" sz="1200" dirty="0" err="1">
                <a:latin typeface="Gill Sans Nova Light"/>
              </a:rPr>
              <a:t>scopy</a:t>
            </a:r>
            <a:r>
              <a:rPr lang="en-US" altLang="fr-FR" sz="1200" dirty="0">
                <a:latin typeface="Gill Sans Nova Light"/>
              </a:rPr>
              <a:t>)</a:t>
            </a:r>
          </a:p>
          <a:p>
            <a:pPr lvl="1" algn="l"/>
            <a:r>
              <a:rPr lang="en-US" altLang="fr-FR" sz="1200" dirty="0">
                <a:latin typeface="Gill Sans Nova Light"/>
              </a:rPr>
              <a:t>	Distance focal spot-skin: 70 cm</a:t>
            </a:r>
          </a:p>
          <a:p>
            <a:pPr lvl="1" algn="l"/>
            <a:endParaRPr lang="en-US" altLang="fr-FR" sz="1200" dirty="0">
              <a:latin typeface="Gill Sans Nova Light"/>
            </a:endParaRPr>
          </a:p>
          <a:p>
            <a:pPr lvl="1" algn="l"/>
            <a:r>
              <a:rPr lang="en-US" altLang="fr-FR" sz="1200" dirty="0">
                <a:latin typeface="Gill Sans Nova Light"/>
              </a:rPr>
              <a:t>	Dose at skin level?</a:t>
            </a:r>
          </a:p>
          <a:p>
            <a:pPr lvl="1"/>
            <a:endParaRPr lang="en-US" altLang="fr-FR" sz="1000" dirty="0">
              <a:latin typeface="Gill Sans Nova Light"/>
            </a:endParaRPr>
          </a:p>
          <a:p>
            <a:r>
              <a:rPr lang="en-US" altLang="fr-FR" sz="1800" dirty="0">
                <a:solidFill>
                  <a:srgbClr val="CC3300"/>
                </a:solidFill>
                <a:latin typeface="Gill Sans Nova Light"/>
              </a:rPr>
              <a:t>D</a:t>
            </a:r>
            <a:r>
              <a:rPr lang="en-US" altLang="fr-FR" sz="1800" baseline="-25000" dirty="0">
                <a:solidFill>
                  <a:srgbClr val="CC3300"/>
                </a:solidFill>
                <a:latin typeface="Gill Sans Nova Light"/>
              </a:rPr>
              <a:t>E</a:t>
            </a:r>
            <a:r>
              <a:rPr lang="en-US" altLang="fr-FR" sz="1800" dirty="0">
                <a:solidFill>
                  <a:srgbClr val="CC3300"/>
                </a:solidFill>
                <a:latin typeface="Gill Sans Nova Light"/>
              </a:rPr>
              <a:t> [</a:t>
            </a:r>
            <a:r>
              <a:rPr lang="en-US" altLang="fr-FR" sz="1800" dirty="0" err="1">
                <a:solidFill>
                  <a:srgbClr val="CC3300"/>
                </a:solidFill>
                <a:latin typeface="Gill Sans Nova Light"/>
              </a:rPr>
              <a:t>mGy</a:t>
            </a:r>
            <a:r>
              <a:rPr lang="en-US" altLang="fr-FR" sz="1800" dirty="0">
                <a:solidFill>
                  <a:srgbClr val="CC3300"/>
                </a:solidFill>
                <a:latin typeface="Gill Sans Nova Light"/>
              </a:rPr>
              <a:t>]= 0.15 x (kV /100)</a:t>
            </a:r>
            <a:r>
              <a:rPr lang="en-US" altLang="fr-FR" sz="1800" baseline="30000" dirty="0">
                <a:solidFill>
                  <a:srgbClr val="CC3300"/>
                </a:solidFill>
                <a:latin typeface="Gill Sans Nova Light"/>
              </a:rPr>
              <a:t>2</a:t>
            </a:r>
            <a:r>
              <a:rPr lang="en-US" altLang="fr-FR" sz="1800" dirty="0">
                <a:solidFill>
                  <a:srgbClr val="CC3300"/>
                </a:solidFill>
                <a:latin typeface="Gill Sans Nova Light"/>
              </a:rPr>
              <a:t> x </a:t>
            </a:r>
            <a:r>
              <a:rPr lang="en-US" altLang="fr-FR" sz="1800" dirty="0" err="1">
                <a:solidFill>
                  <a:srgbClr val="CC3300"/>
                </a:solidFill>
                <a:latin typeface="Gill Sans Nova Light"/>
              </a:rPr>
              <a:t>mAs</a:t>
            </a:r>
            <a:r>
              <a:rPr lang="en-US" altLang="fr-FR" sz="1800" dirty="0">
                <a:solidFill>
                  <a:srgbClr val="CC3300"/>
                </a:solidFill>
                <a:latin typeface="Gill Sans Nova Light"/>
              </a:rPr>
              <a:t> x (1/SSD)</a:t>
            </a:r>
            <a:r>
              <a:rPr lang="en-US" altLang="fr-FR" sz="1800" baseline="30000" dirty="0">
                <a:solidFill>
                  <a:srgbClr val="CC3300"/>
                </a:solidFill>
                <a:latin typeface="Gill Sans Nova Light"/>
              </a:rPr>
              <a:t>2 .</a:t>
            </a:r>
            <a:r>
              <a:rPr lang="en-US" altLang="fr-FR" sz="1800" dirty="0">
                <a:solidFill>
                  <a:srgbClr val="CC3300"/>
                </a:solidFill>
                <a:latin typeface="Gill Sans Nova Light"/>
              </a:rPr>
              <a:t> BSF</a:t>
            </a:r>
            <a:endParaRPr lang="en-US" altLang="fr-FR" sz="1400" baseline="30000" dirty="0">
              <a:solidFill>
                <a:srgbClr val="CC3300"/>
              </a:solidFill>
              <a:latin typeface="Gill Sans Nova Light"/>
            </a:endParaRPr>
          </a:p>
          <a:p>
            <a:endParaRPr lang="en-US" altLang="fr-FR" sz="1100" dirty="0">
              <a:latin typeface="Gill Sans Nova Light"/>
            </a:endParaRPr>
          </a:p>
          <a:p>
            <a:pPr algn="l"/>
            <a:r>
              <a:rPr lang="en-US" altLang="fr-FR" sz="1100" dirty="0">
                <a:latin typeface="Gill Sans Nova Light"/>
              </a:rPr>
              <a:t>SSD = source skin distance [m]</a:t>
            </a:r>
          </a:p>
          <a:p>
            <a:pPr algn="l"/>
            <a:r>
              <a:rPr lang="en-US" altLang="fr-FR" sz="1100" dirty="0">
                <a:latin typeface="Gill Sans Nova Light"/>
              </a:rPr>
              <a:t>BSF = back scatter factor = </a:t>
            </a:r>
            <a:r>
              <a:rPr lang="en-US" altLang="fr-FR" sz="1100" dirty="0" err="1">
                <a:latin typeface="Gill Sans Nova Light"/>
              </a:rPr>
              <a:t>retrodiffusion</a:t>
            </a:r>
            <a:r>
              <a:rPr lang="en-US" altLang="fr-FR" sz="1100" dirty="0">
                <a:latin typeface="Gill Sans Nova Light"/>
              </a:rPr>
              <a:t> factor (1.1 for children; 1.3 for </a:t>
            </a:r>
            <a:r>
              <a:rPr lang="en-US" altLang="fr-FR" sz="1100" dirty="0" err="1">
                <a:latin typeface="Gill Sans Nova Light"/>
              </a:rPr>
              <a:t>adultes</a:t>
            </a:r>
            <a:r>
              <a:rPr lang="en-US" altLang="fr-FR" sz="1100" dirty="0">
                <a:latin typeface="Gill Sans Nova Light"/>
              </a:rPr>
              <a:t> (60 – 80 kV); 1.5 for </a:t>
            </a:r>
            <a:r>
              <a:rPr lang="en-US" altLang="fr-FR" sz="1100" dirty="0" err="1">
                <a:latin typeface="Gill Sans Nova Light"/>
              </a:rPr>
              <a:t>adulte</a:t>
            </a:r>
            <a:r>
              <a:rPr lang="en-US" altLang="fr-FR" sz="1100" dirty="0">
                <a:latin typeface="Gill Sans Nova Light"/>
              </a:rPr>
              <a:t> (120 – 140 kV)</a:t>
            </a:r>
          </a:p>
        </p:txBody>
      </p:sp>
    </p:spTree>
    <p:extLst>
      <p:ext uri="{BB962C8B-B14F-4D97-AF65-F5344CB8AC3E}">
        <p14:creationId xmlns:p14="http://schemas.microsoft.com/office/powerpoint/2010/main" val="35712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11</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cxnSp>
        <p:nvCxnSpPr>
          <p:cNvPr id="16" name="Connecteur droit 15"/>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163" y="1362217"/>
            <a:ext cx="4857466" cy="4857466"/>
          </a:xfrm>
          <a:prstGeom prst="rect">
            <a:avLst/>
          </a:prstGeom>
        </p:spPr>
      </p:pic>
      <p:pic>
        <p:nvPicPr>
          <p:cNvPr id="9" name="Picture 4" descr="g00jl30g2x.gif                                                 00008C4DIRA-GIM-FRV                    ABA78158:"/>
          <p:cNvPicPr>
            <a:picLocks noChangeAspect="1" noChangeArrowheads="1"/>
          </p:cNvPicPr>
          <p:nvPr/>
        </p:nvPicPr>
        <p:blipFill>
          <a:blip r:embed="rId4">
            <a:lum bright="-24000" contrast="40000"/>
            <a:extLst>
              <a:ext uri="{28A0092B-C50C-407E-A947-70E740481C1C}">
                <a14:useLocalDpi xmlns:a14="http://schemas.microsoft.com/office/drawing/2010/main" val="0"/>
              </a:ext>
            </a:extLst>
          </a:blip>
          <a:srcRect/>
          <a:stretch>
            <a:fillRect/>
          </a:stretch>
        </p:blipFill>
        <p:spPr bwMode="auto">
          <a:xfrm>
            <a:off x="7656782" y="1466867"/>
            <a:ext cx="2876469" cy="457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rotWithShape="1">
          <a:blip r:embed="rId5"/>
          <a:srcRect l="13935" r="13202"/>
          <a:stretch/>
        </p:blipFill>
        <p:spPr>
          <a:xfrm>
            <a:off x="8033586" y="1622664"/>
            <a:ext cx="449178" cy="39506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315272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110</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EXERCICES</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57793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Exercices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Rectangle 8"/>
          <p:cNvSpPr/>
          <p:nvPr/>
        </p:nvSpPr>
        <p:spPr>
          <a:xfrm>
            <a:off x="1452788" y="1559265"/>
            <a:ext cx="5393773" cy="1569660"/>
          </a:xfrm>
          <a:prstGeom prst="rect">
            <a:avLst/>
          </a:prstGeom>
        </p:spPr>
        <p:txBody>
          <a:bodyPr wrap="square">
            <a:spAutoFit/>
          </a:bodyPr>
          <a:lstStyle/>
          <a:p>
            <a:r>
              <a:rPr lang="fr-CH" sz="2400" dirty="0" err="1">
                <a:latin typeface="Gill Sans Nova Light"/>
              </a:rPr>
              <a:t>Any</a:t>
            </a:r>
            <a:r>
              <a:rPr lang="fr-CH" sz="2400" dirty="0">
                <a:latin typeface="Gill Sans Nova Light"/>
              </a:rPr>
              <a:t> </a:t>
            </a:r>
            <a:r>
              <a:rPr lang="fr-CH" sz="2400" dirty="0" err="1">
                <a:latin typeface="Gill Sans Nova Light"/>
              </a:rPr>
              <a:t>idea</a:t>
            </a:r>
            <a:r>
              <a:rPr lang="fr-CH" sz="2400" dirty="0">
                <a:latin typeface="Gill Sans Nova Light"/>
              </a:rPr>
              <a:t> on the dose rate to the skin: </a:t>
            </a:r>
          </a:p>
          <a:p>
            <a:pPr marL="285750" indent="-285750">
              <a:buFontTx/>
              <a:buChar char="-"/>
            </a:pPr>
            <a:r>
              <a:rPr lang="fr-CH" dirty="0">
                <a:latin typeface="Gill Sans Nova Light"/>
              </a:rPr>
              <a:t>abdominal </a:t>
            </a:r>
            <a:r>
              <a:rPr lang="fr-CH" dirty="0" err="1">
                <a:latin typeface="Gill Sans Nova Light"/>
              </a:rPr>
              <a:t>region</a:t>
            </a:r>
            <a:r>
              <a:rPr lang="fr-CH" dirty="0">
                <a:latin typeface="Gill Sans Nova Light"/>
              </a:rPr>
              <a:t> of a 75 kg patient </a:t>
            </a:r>
          </a:p>
          <a:p>
            <a:pPr marL="285750" indent="-285750">
              <a:buFontTx/>
              <a:buChar char="-"/>
            </a:pPr>
            <a:r>
              <a:rPr lang="fr-CH" dirty="0" err="1">
                <a:latin typeface="Gill Sans Nova Light"/>
              </a:rPr>
              <a:t>adequate</a:t>
            </a:r>
            <a:r>
              <a:rPr lang="fr-CH" dirty="0">
                <a:latin typeface="Gill Sans Nova Light"/>
              </a:rPr>
              <a:t> </a:t>
            </a:r>
            <a:r>
              <a:rPr lang="fr-CH" dirty="0" err="1">
                <a:latin typeface="Gill Sans Nova Light"/>
              </a:rPr>
              <a:t>geometry</a:t>
            </a:r>
            <a:r>
              <a:rPr lang="fr-CH" dirty="0">
                <a:latin typeface="Gill Sans Nova Light"/>
              </a:rPr>
              <a:t> </a:t>
            </a:r>
          </a:p>
          <a:p>
            <a:pPr marL="285750" indent="-285750">
              <a:buFontTx/>
              <a:buChar char="-"/>
            </a:pPr>
            <a:r>
              <a:rPr lang="fr-CH" dirty="0">
                <a:latin typeface="Gill Sans Nova Light"/>
              </a:rPr>
              <a:t>in </a:t>
            </a:r>
            <a:r>
              <a:rPr lang="fr-CH" dirty="0" err="1">
                <a:latin typeface="Gill Sans Nova Light"/>
              </a:rPr>
              <a:t>fluoroscopy</a:t>
            </a:r>
            <a:r>
              <a:rPr lang="fr-CH" dirty="0">
                <a:latin typeface="Gill Sans Nova Light"/>
              </a:rPr>
              <a:t> mode at 15 </a:t>
            </a:r>
            <a:r>
              <a:rPr lang="fr-CH" dirty="0" err="1">
                <a:latin typeface="Gill Sans Nova Light"/>
              </a:rPr>
              <a:t>fps</a:t>
            </a:r>
            <a:r>
              <a:rPr lang="fr-CH" dirty="0">
                <a:latin typeface="Gill Sans Nova Light"/>
              </a:rPr>
              <a:t> </a:t>
            </a:r>
          </a:p>
          <a:p>
            <a:pPr marL="285750" indent="-285750">
              <a:buFontTx/>
              <a:buChar char="-"/>
            </a:pPr>
            <a:r>
              <a:rPr lang="fr-CH" dirty="0">
                <a:latin typeface="Gill Sans Nova Light"/>
              </a:rPr>
              <a:t>no </a:t>
            </a:r>
            <a:r>
              <a:rPr lang="fr-CH" dirty="0" err="1">
                <a:latin typeface="Gill Sans Nova Light"/>
              </a:rPr>
              <a:t>additional</a:t>
            </a:r>
            <a:r>
              <a:rPr lang="fr-CH" dirty="0">
                <a:latin typeface="Gill Sans Nova Light"/>
              </a:rPr>
              <a:t> </a:t>
            </a:r>
            <a:r>
              <a:rPr lang="fr-CH" dirty="0" err="1">
                <a:latin typeface="Gill Sans Nova Light"/>
              </a:rPr>
              <a:t>copper</a:t>
            </a:r>
            <a:r>
              <a:rPr lang="fr-CH" dirty="0">
                <a:latin typeface="Gill Sans Nova Light"/>
              </a:rPr>
              <a:t> filtration?</a:t>
            </a:r>
          </a:p>
        </p:txBody>
      </p:sp>
      <p:sp>
        <p:nvSpPr>
          <p:cNvPr id="12" name="TPAnswers"/>
          <p:cNvSpPr txBox="1">
            <a:spLocks/>
          </p:cNvSpPr>
          <p:nvPr>
            <p:custDataLst>
              <p:tags r:id="rId1"/>
            </p:custDataLst>
          </p:nvPr>
        </p:nvSpPr>
        <p:spPr>
          <a:xfrm>
            <a:off x="4413615" y="3780838"/>
            <a:ext cx="4865892" cy="2228161"/>
          </a:xfrm>
          <a:prstGeom prst="rect">
            <a:avLst/>
          </a:prstGeom>
        </p:spPr>
        <p:txBody>
          <a:bodyPr vert="horz" lIns="91440" tIns="34289" rIns="91440" bIns="34289"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63" indent="-385763">
              <a:buFont typeface="Wingdings" pitchFamily="2" charset="2"/>
              <a:buAutoNum type="arabicPeriod"/>
            </a:pPr>
            <a:r>
              <a:rPr lang="fr-CH" sz="2000" dirty="0"/>
              <a:t>&lt; 5 </a:t>
            </a:r>
            <a:r>
              <a:rPr lang="fr-CH" sz="2000" dirty="0" err="1"/>
              <a:t>mGy</a:t>
            </a:r>
            <a:r>
              <a:rPr lang="fr-CH" sz="2000" dirty="0"/>
              <a:t>/min</a:t>
            </a:r>
          </a:p>
          <a:p>
            <a:pPr marL="385763" indent="-385763">
              <a:buFont typeface="Wingdings" pitchFamily="2" charset="2"/>
              <a:buAutoNum type="arabicPeriod"/>
            </a:pPr>
            <a:r>
              <a:rPr lang="fr-CH" sz="2000" dirty="0"/>
              <a:t>5 to 25 </a:t>
            </a:r>
            <a:r>
              <a:rPr lang="fr-CH" sz="2000" dirty="0" err="1"/>
              <a:t>mGy</a:t>
            </a:r>
            <a:r>
              <a:rPr lang="fr-CH" sz="2000" dirty="0"/>
              <a:t>/min</a:t>
            </a:r>
          </a:p>
          <a:p>
            <a:pPr marL="385763" indent="-385763">
              <a:buFont typeface="Wingdings" pitchFamily="2" charset="2"/>
              <a:buAutoNum type="arabicPeriod"/>
            </a:pPr>
            <a:r>
              <a:rPr lang="fr-CH" sz="2000" dirty="0"/>
              <a:t>25 to 80 </a:t>
            </a:r>
            <a:r>
              <a:rPr lang="fr-CH" sz="2000" dirty="0" err="1"/>
              <a:t>mGy</a:t>
            </a:r>
            <a:r>
              <a:rPr lang="fr-CH" sz="2000" dirty="0"/>
              <a:t>/min</a:t>
            </a:r>
          </a:p>
          <a:p>
            <a:pPr marL="385763" indent="-385763">
              <a:buFont typeface="Wingdings" pitchFamily="2" charset="2"/>
              <a:buAutoNum type="arabicPeriod"/>
            </a:pPr>
            <a:r>
              <a:rPr lang="fr-CH" sz="2000" dirty="0"/>
              <a:t>&gt;100 </a:t>
            </a:r>
            <a:r>
              <a:rPr lang="fr-CH" sz="2000" dirty="0" err="1"/>
              <a:t>mGy</a:t>
            </a:r>
            <a:r>
              <a:rPr lang="fr-CH" sz="2000" dirty="0"/>
              <a:t>/min</a:t>
            </a:r>
          </a:p>
        </p:txBody>
      </p:sp>
      <p:sp>
        <p:nvSpPr>
          <p:cNvPr id="13" name="CorShape1"/>
          <p:cNvSpPr/>
          <p:nvPr>
            <p:custDataLst>
              <p:tags r:id="rId2"/>
            </p:custDataLst>
          </p:nvPr>
        </p:nvSpPr>
        <p:spPr>
          <a:xfrm rot="10800000">
            <a:off x="4208534" y="4203816"/>
            <a:ext cx="267067" cy="2667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a:noFill/>
          </a:ln>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350"/>
          </a:p>
        </p:txBody>
      </p:sp>
    </p:spTree>
    <p:extLst>
      <p:ext uri="{BB962C8B-B14F-4D97-AF65-F5344CB8AC3E}">
        <p14:creationId xmlns:p14="http://schemas.microsoft.com/office/powerpoint/2010/main" val="33399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111</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EXERCICES</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57793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Exercices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1" name="Rectangle 10"/>
          <p:cNvSpPr/>
          <p:nvPr/>
        </p:nvSpPr>
        <p:spPr>
          <a:xfrm>
            <a:off x="1175116" y="1377766"/>
            <a:ext cx="8508380" cy="954107"/>
          </a:xfrm>
          <a:prstGeom prst="rect">
            <a:avLst/>
          </a:prstGeom>
        </p:spPr>
        <p:txBody>
          <a:bodyPr wrap="square">
            <a:spAutoFit/>
          </a:bodyPr>
          <a:lstStyle/>
          <a:p>
            <a:r>
              <a:rPr lang="fr-CH" sz="2800" dirty="0" err="1"/>
              <a:t>From</a:t>
            </a:r>
            <a:r>
              <a:rPr lang="fr-CH" sz="2800" dirty="0"/>
              <a:t> </a:t>
            </a:r>
            <a:r>
              <a:rPr lang="fr-CH" sz="2800" dirty="0" err="1"/>
              <a:t>what</a:t>
            </a:r>
            <a:r>
              <a:rPr lang="fr-CH" sz="2800" dirty="0"/>
              <a:t> </a:t>
            </a:r>
            <a:r>
              <a:rPr lang="fr-CH" sz="2800" dirty="0" err="1"/>
              <a:t>level</a:t>
            </a:r>
            <a:r>
              <a:rPr lang="fr-CH" sz="2800" dirty="0"/>
              <a:t> of dose </a:t>
            </a:r>
            <a:r>
              <a:rPr lang="fr-CH" sz="2800" dirty="0" err="1"/>
              <a:t>absorbed</a:t>
            </a:r>
            <a:r>
              <a:rPr lang="fr-CH" sz="2800" dirty="0"/>
              <a:t> to the skin </a:t>
            </a:r>
            <a:r>
              <a:rPr lang="fr-CH" sz="2800" dirty="0" err="1"/>
              <a:t>can</a:t>
            </a:r>
            <a:r>
              <a:rPr lang="fr-CH" sz="2800" dirty="0"/>
              <a:t> the </a:t>
            </a:r>
            <a:r>
              <a:rPr lang="fr-CH" sz="2800" dirty="0" err="1"/>
              <a:t>onset</a:t>
            </a:r>
            <a:r>
              <a:rPr lang="fr-CH" sz="2800" dirty="0"/>
              <a:t> of </a:t>
            </a:r>
            <a:r>
              <a:rPr lang="fr-CH" sz="2800" dirty="0" err="1"/>
              <a:t>erythema</a:t>
            </a:r>
            <a:r>
              <a:rPr lang="fr-CH" sz="2800" dirty="0"/>
              <a:t> </a:t>
            </a:r>
            <a:r>
              <a:rPr lang="fr-CH" sz="2800" dirty="0" err="1"/>
              <a:t>be</a:t>
            </a:r>
            <a:r>
              <a:rPr lang="fr-CH" sz="2800" dirty="0"/>
              <a:t> </a:t>
            </a:r>
            <a:r>
              <a:rPr lang="fr-CH" sz="2800" dirty="0" err="1"/>
              <a:t>predicted</a:t>
            </a:r>
            <a:r>
              <a:rPr lang="fr-CH" sz="2800" dirty="0"/>
              <a:t>?</a:t>
            </a:r>
          </a:p>
        </p:txBody>
      </p:sp>
      <p:sp>
        <p:nvSpPr>
          <p:cNvPr id="14" name="TPAnswers"/>
          <p:cNvSpPr txBox="1">
            <a:spLocks/>
          </p:cNvSpPr>
          <p:nvPr>
            <p:custDataLst>
              <p:tags r:id="rId1"/>
            </p:custDataLst>
          </p:nvPr>
        </p:nvSpPr>
        <p:spPr>
          <a:xfrm>
            <a:off x="2158553" y="3143533"/>
            <a:ext cx="6359636" cy="3394472"/>
          </a:xfrm>
          <a:prstGeom prst="rect">
            <a:avLst/>
          </a:prstGeom>
        </p:spPr>
        <p:txBody>
          <a:bodyPr vert="horz" lIns="91440" tIns="34289" rIns="91440" bIns="3428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85763" indent="-385763">
              <a:buFont typeface="Wingdings" pitchFamily="2" charset="2"/>
              <a:buAutoNum type="arabicPeriod"/>
            </a:pPr>
            <a:r>
              <a:rPr lang="fr-FR" dirty="0"/>
              <a:t>500 </a:t>
            </a:r>
            <a:r>
              <a:rPr lang="fr-FR" dirty="0" err="1"/>
              <a:t>mGy</a:t>
            </a:r>
            <a:endParaRPr lang="fr-FR" dirty="0"/>
          </a:p>
          <a:p>
            <a:pPr marL="385763" indent="-385763">
              <a:buFont typeface="Wingdings" pitchFamily="2" charset="2"/>
              <a:buAutoNum type="arabicPeriod"/>
            </a:pPr>
            <a:r>
              <a:rPr lang="fr-FR" dirty="0"/>
              <a:t>1000 </a:t>
            </a:r>
            <a:r>
              <a:rPr lang="fr-FR" dirty="0" err="1"/>
              <a:t>mGy</a:t>
            </a:r>
            <a:endParaRPr lang="fr-FR" dirty="0"/>
          </a:p>
          <a:p>
            <a:pPr marL="385763" indent="-385763">
              <a:buFont typeface="Wingdings" pitchFamily="2" charset="2"/>
              <a:buAutoNum type="arabicPeriod"/>
            </a:pPr>
            <a:r>
              <a:rPr lang="fr-FR" dirty="0"/>
              <a:t>2000 </a:t>
            </a:r>
            <a:r>
              <a:rPr lang="fr-FR" dirty="0" err="1"/>
              <a:t>mGy</a:t>
            </a:r>
            <a:endParaRPr lang="fr-FR" dirty="0"/>
          </a:p>
          <a:p>
            <a:pPr marL="385763" indent="-385763">
              <a:buFont typeface="Wingdings" pitchFamily="2" charset="2"/>
              <a:buAutoNum type="arabicPeriod"/>
            </a:pPr>
            <a:r>
              <a:rPr lang="fr-FR" dirty="0"/>
              <a:t>4000 </a:t>
            </a:r>
            <a:r>
              <a:rPr lang="fr-FR" dirty="0" err="1"/>
              <a:t>mGy</a:t>
            </a:r>
            <a:endParaRPr lang="fr-FR" dirty="0"/>
          </a:p>
        </p:txBody>
      </p:sp>
      <p:sp>
        <p:nvSpPr>
          <p:cNvPr id="12" name="CorShape1"/>
          <p:cNvSpPr/>
          <p:nvPr>
            <p:custDataLst>
              <p:tags r:id="rId2"/>
            </p:custDataLst>
          </p:nvPr>
        </p:nvSpPr>
        <p:spPr>
          <a:xfrm rot="10800000">
            <a:off x="4145421" y="4125612"/>
            <a:ext cx="275176" cy="2667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a:noFill/>
          </a:ln>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Tree>
    <p:extLst>
      <p:ext uri="{BB962C8B-B14F-4D97-AF65-F5344CB8AC3E}">
        <p14:creationId xmlns:p14="http://schemas.microsoft.com/office/powerpoint/2010/main" val="405895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112</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flipH="1">
            <a:off x="423193" y="681031"/>
            <a:ext cx="1350" cy="34148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Fluoroscopy</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34" y="1622582"/>
            <a:ext cx="5727792" cy="3985699"/>
          </a:xfrm>
          <a:prstGeom prst="rect">
            <a:avLst/>
          </a:prstGeom>
        </p:spPr>
      </p:pic>
      <p:sp>
        <p:nvSpPr>
          <p:cNvPr id="13" name="ZoneTexte 12"/>
          <p:cNvSpPr txBox="1"/>
          <p:nvPr/>
        </p:nvSpPr>
        <p:spPr>
          <a:xfrm>
            <a:off x="4857042" y="5449137"/>
            <a:ext cx="2876103" cy="523220"/>
          </a:xfrm>
          <a:prstGeom prst="rect">
            <a:avLst/>
          </a:prstGeom>
          <a:noFill/>
        </p:spPr>
        <p:txBody>
          <a:bodyPr wrap="square" rtlCol="0">
            <a:spAutoFit/>
          </a:bodyPr>
          <a:lstStyle/>
          <a:p>
            <a:r>
              <a:rPr lang="fr-CH" sz="2800" b="1" dirty="0" err="1">
                <a:solidFill>
                  <a:srgbClr val="FF9933"/>
                </a:solidFill>
              </a:rPr>
              <a:t>Any</a:t>
            </a:r>
            <a:r>
              <a:rPr lang="fr-CH" sz="2800" b="1" dirty="0">
                <a:solidFill>
                  <a:srgbClr val="FF9933"/>
                </a:solidFill>
              </a:rPr>
              <a:t> questions ?</a:t>
            </a:r>
          </a:p>
        </p:txBody>
      </p:sp>
    </p:spTree>
    <p:extLst>
      <p:ext uri="{BB962C8B-B14F-4D97-AF65-F5344CB8AC3E}">
        <p14:creationId xmlns:p14="http://schemas.microsoft.com/office/powerpoint/2010/main" val="270648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cxnSp>
        <p:nvCxnSpPr>
          <p:cNvPr id="16" name="Connecteur droit 15"/>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063" y="2438542"/>
            <a:ext cx="3562208" cy="3562208"/>
          </a:xfrm>
          <a:prstGeom prst="rect">
            <a:avLst/>
          </a:prstGeom>
        </p:spPr>
      </p:pic>
      <p:sp>
        <p:nvSpPr>
          <p:cNvPr id="5" name="ZoneTexte 4"/>
          <p:cNvSpPr txBox="1"/>
          <p:nvPr/>
        </p:nvSpPr>
        <p:spPr>
          <a:xfrm>
            <a:off x="872555" y="1440834"/>
            <a:ext cx="5679760" cy="338554"/>
          </a:xfrm>
          <a:prstGeom prst="rect">
            <a:avLst/>
          </a:prstGeom>
          <a:noFill/>
        </p:spPr>
        <p:txBody>
          <a:bodyPr wrap="none" rtlCol="0">
            <a:spAutoFit/>
          </a:bodyPr>
          <a:lstStyle/>
          <a:p>
            <a:r>
              <a:rPr lang="en-US" sz="1600" dirty="0">
                <a:solidFill>
                  <a:srgbClr val="000000"/>
                </a:solidFill>
                <a:latin typeface="Gill Sans Nova Light"/>
                <a:cs typeface="Gill Sans Light" panose="020B0302020104020203"/>
              </a:rPr>
              <a:t>Nowadays: two detector technologies to give a digital image:</a:t>
            </a:r>
            <a:endParaRPr lang="fr-CH" sz="1600" dirty="0">
              <a:solidFill>
                <a:srgbClr val="000000"/>
              </a:solidFill>
              <a:latin typeface="Gill Sans Nova Light"/>
              <a:cs typeface="Gill Sans Light" panose="020B0302020104020203"/>
            </a:endParaRPr>
          </a:p>
        </p:txBody>
      </p:sp>
      <p:sp>
        <p:nvSpPr>
          <p:cNvPr id="11" name="ZoneTexte 10"/>
          <p:cNvSpPr txBox="1"/>
          <p:nvPr/>
        </p:nvSpPr>
        <p:spPr>
          <a:xfrm>
            <a:off x="8563242" y="2066713"/>
            <a:ext cx="1883849" cy="338554"/>
          </a:xfrm>
          <a:prstGeom prst="rect">
            <a:avLst/>
          </a:prstGeom>
          <a:noFill/>
        </p:spPr>
        <p:txBody>
          <a:bodyPr wrap="none" rtlCol="0">
            <a:spAutoFit/>
          </a:bodyPr>
          <a:lstStyle/>
          <a:p>
            <a:r>
              <a:rPr lang="fr-CH" sz="1600" dirty="0">
                <a:solidFill>
                  <a:srgbClr val="000000"/>
                </a:solidFill>
                <a:latin typeface="Gill Sans Nova Light"/>
                <a:cs typeface="Gill Sans Light" panose="020B0302020104020203"/>
              </a:rPr>
              <a:t>Flat panel detector</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286" y="1779388"/>
            <a:ext cx="4650105" cy="4650105"/>
          </a:xfrm>
          <a:prstGeom prst="rect">
            <a:avLst/>
          </a:prstGeom>
        </p:spPr>
      </p:pic>
      <p:sp>
        <p:nvSpPr>
          <p:cNvPr id="13" name="ZoneTexte 12"/>
          <p:cNvSpPr txBox="1"/>
          <p:nvPr/>
        </p:nvSpPr>
        <p:spPr>
          <a:xfrm>
            <a:off x="2374601" y="2111809"/>
            <a:ext cx="2018501" cy="338554"/>
          </a:xfrm>
          <a:prstGeom prst="rect">
            <a:avLst/>
          </a:prstGeom>
          <a:noFill/>
        </p:spPr>
        <p:txBody>
          <a:bodyPr wrap="none" rtlCol="0">
            <a:spAutoFit/>
          </a:bodyPr>
          <a:lstStyle/>
          <a:p>
            <a:r>
              <a:rPr lang="fr-CH" sz="1600" dirty="0">
                <a:solidFill>
                  <a:srgbClr val="000000"/>
                </a:solidFill>
                <a:latin typeface="Gill Sans Nova Light"/>
                <a:cs typeface="Gill Sans Light" panose="020B0302020104020203"/>
              </a:rPr>
              <a:t>Luminance amplifier</a:t>
            </a:r>
          </a:p>
        </p:txBody>
      </p:sp>
      <p:sp>
        <p:nvSpPr>
          <p:cNvPr id="15" name="ZoneTexte 14"/>
          <p:cNvSpPr txBox="1"/>
          <p:nvPr/>
        </p:nvSpPr>
        <p:spPr>
          <a:xfrm>
            <a:off x="1433926" y="5768074"/>
            <a:ext cx="4754828" cy="584775"/>
          </a:xfrm>
          <a:prstGeom prst="rect">
            <a:avLst/>
          </a:prstGeom>
          <a:noFill/>
        </p:spPr>
        <p:txBody>
          <a:bodyPr wrap="none" rtlCol="0">
            <a:spAutoFit/>
          </a:bodyPr>
          <a:lstStyle/>
          <a:p>
            <a:r>
              <a:rPr lang="fr-CH" sz="1600" dirty="0" err="1">
                <a:solidFill>
                  <a:srgbClr val="000000"/>
                </a:solidFill>
                <a:latin typeface="Gill Sans Nova Light"/>
                <a:cs typeface="Gill Sans Light" panose="020B0302020104020203"/>
              </a:rPr>
              <a:t>Analog</a:t>
            </a:r>
            <a:r>
              <a:rPr lang="fr-CH" sz="1600" dirty="0">
                <a:solidFill>
                  <a:srgbClr val="000000"/>
                </a:solidFill>
                <a:latin typeface="Gill Sans Nova Light"/>
                <a:cs typeface="Gill Sans Light" panose="020B0302020104020203"/>
              </a:rPr>
              <a:t> </a:t>
            </a:r>
            <a:r>
              <a:rPr lang="fr-CH" sz="1600" dirty="0" err="1">
                <a:solidFill>
                  <a:srgbClr val="000000"/>
                </a:solidFill>
                <a:latin typeface="Gill Sans Nova Light"/>
                <a:cs typeface="Gill Sans Light" panose="020B0302020104020203"/>
              </a:rPr>
              <a:t>technology</a:t>
            </a:r>
            <a:r>
              <a:rPr lang="fr-CH" sz="1600" dirty="0">
                <a:solidFill>
                  <a:srgbClr val="000000"/>
                </a:solidFill>
                <a:latin typeface="Gill Sans Nova Light"/>
                <a:cs typeface="Gill Sans Light" panose="020B0302020104020203"/>
              </a:rPr>
              <a:t>: Signal </a:t>
            </a:r>
            <a:r>
              <a:rPr lang="fr-CH" sz="1600" dirty="0" err="1">
                <a:solidFill>
                  <a:srgbClr val="000000"/>
                </a:solidFill>
                <a:latin typeface="Gill Sans Nova Light"/>
                <a:cs typeface="Gill Sans Light" panose="020B0302020104020203"/>
              </a:rPr>
              <a:t>digitization</a:t>
            </a:r>
            <a:r>
              <a:rPr lang="fr-CH" sz="1600" dirty="0">
                <a:solidFill>
                  <a:srgbClr val="000000"/>
                </a:solidFill>
                <a:latin typeface="Gill Sans Nova Light"/>
                <a:cs typeface="Gill Sans Light" panose="020B0302020104020203"/>
              </a:rPr>
              <a:t> at </a:t>
            </a:r>
            <a:r>
              <a:rPr lang="fr-CH" sz="1600" dirty="0" err="1">
                <a:solidFill>
                  <a:srgbClr val="000000"/>
                </a:solidFill>
                <a:latin typeface="Gill Sans Nova Light"/>
                <a:cs typeface="Gill Sans Light" panose="020B0302020104020203"/>
              </a:rPr>
              <a:t>its</a:t>
            </a:r>
            <a:r>
              <a:rPr lang="fr-CH" sz="1600" dirty="0">
                <a:solidFill>
                  <a:srgbClr val="000000"/>
                </a:solidFill>
                <a:latin typeface="Gill Sans Nova Light"/>
                <a:cs typeface="Gill Sans Light" panose="020B0302020104020203"/>
              </a:rPr>
              <a:t> output</a:t>
            </a:r>
            <a:br>
              <a:rPr lang="fr-CH" sz="1600" dirty="0">
                <a:solidFill>
                  <a:srgbClr val="000000"/>
                </a:solidFill>
                <a:latin typeface="Gill Sans Nova Light"/>
                <a:cs typeface="Gill Sans Light" panose="020B0302020104020203"/>
              </a:rPr>
            </a:br>
            <a:r>
              <a:rPr lang="fr-CH" sz="1600" dirty="0">
                <a:solidFill>
                  <a:srgbClr val="000000"/>
                </a:solidFill>
                <a:latin typeface="Gill Sans Nova Light"/>
                <a:cs typeface="Gill Sans Light" panose="020B0302020104020203"/>
              </a:rPr>
              <a:t>or for new machines: digital </a:t>
            </a:r>
            <a:r>
              <a:rPr lang="fr-CH" sz="1600" dirty="0" err="1">
                <a:solidFill>
                  <a:srgbClr val="000000"/>
                </a:solidFill>
                <a:latin typeface="Gill Sans Nova Light"/>
                <a:cs typeface="Gill Sans Light" panose="020B0302020104020203"/>
              </a:rPr>
              <a:t>technology</a:t>
            </a:r>
            <a:endParaRPr lang="fr-CH" sz="1600" dirty="0">
              <a:solidFill>
                <a:srgbClr val="000000"/>
              </a:solidFill>
              <a:latin typeface="Gill Sans Nova Light"/>
              <a:cs typeface="Gill Sans Light" panose="020B0302020104020203"/>
            </a:endParaRPr>
          </a:p>
        </p:txBody>
      </p:sp>
      <p:sp>
        <p:nvSpPr>
          <p:cNvPr id="17" name="ZoneTexte 16"/>
          <p:cNvSpPr txBox="1"/>
          <p:nvPr/>
        </p:nvSpPr>
        <p:spPr>
          <a:xfrm>
            <a:off x="7651133" y="5957930"/>
            <a:ext cx="3708066" cy="584775"/>
          </a:xfrm>
          <a:prstGeom prst="rect">
            <a:avLst/>
          </a:prstGeom>
          <a:noFill/>
        </p:spPr>
        <p:txBody>
          <a:bodyPr wrap="none" rtlCol="0">
            <a:spAutoFit/>
          </a:bodyPr>
          <a:lstStyle/>
          <a:p>
            <a:r>
              <a:rPr lang="fr-CH" sz="1600" dirty="0">
                <a:solidFill>
                  <a:srgbClr val="000000"/>
                </a:solidFill>
                <a:latin typeface="Gill Sans Nova Light"/>
                <a:cs typeface="Gill Sans Light" panose="020B0302020104020203"/>
              </a:rPr>
              <a:t>Direct detector </a:t>
            </a:r>
            <a:r>
              <a:rPr lang="fr-CH" sz="1600" dirty="0" err="1">
                <a:solidFill>
                  <a:srgbClr val="000000"/>
                </a:solidFill>
                <a:latin typeface="Gill Sans Nova Light"/>
                <a:cs typeface="Gill Sans Light" panose="020B0302020104020203"/>
              </a:rPr>
              <a:t>with</a:t>
            </a:r>
            <a:r>
              <a:rPr lang="fr-CH" sz="1600" dirty="0">
                <a:solidFill>
                  <a:srgbClr val="000000"/>
                </a:solidFill>
                <a:latin typeface="Gill Sans Nova Light"/>
                <a:cs typeface="Gill Sans Light" panose="020B0302020104020203"/>
              </a:rPr>
              <a:t> indirect conversion</a:t>
            </a:r>
            <a:br>
              <a:rPr lang="fr-CH" sz="1600" dirty="0">
                <a:solidFill>
                  <a:srgbClr val="000000"/>
                </a:solidFill>
                <a:latin typeface="Gill Sans Nova Light"/>
                <a:cs typeface="Gill Sans Light" panose="020B0302020104020203"/>
              </a:rPr>
            </a:br>
            <a:r>
              <a:rPr lang="fr-CH" sz="1600" dirty="0">
                <a:solidFill>
                  <a:srgbClr val="000000"/>
                </a:solidFill>
                <a:latin typeface="Gill Sans Nova Light"/>
                <a:cs typeface="Gill Sans Light" panose="020B0302020104020203"/>
              </a:rPr>
              <a:t>(</a:t>
            </a:r>
            <a:r>
              <a:rPr lang="fr-CH" sz="1600" dirty="0" err="1">
                <a:solidFill>
                  <a:srgbClr val="000000"/>
                </a:solidFill>
                <a:latin typeface="Gill Sans Nova Light"/>
                <a:cs typeface="Gill Sans Light" panose="020B0302020104020203"/>
              </a:rPr>
              <a:t>see</a:t>
            </a:r>
            <a:r>
              <a:rPr lang="fr-CH" sz="1600" dirty="0">
                <a:solidFill>
                  <a:srgbClr val="000000"/>
                </a:solidFill>
                <a:latin typeface="Gill Sans Nova Light"/>
                <a:cs typeface="Gill Sans Light" panose="020B0302020104020203"/>
              </a:rPr>
              <a:t> digital </a:t>
            </a:r>
            <a:r>
              <a:rPr lang="fr-CH" sz="1600" dirty="0" err="1">
                <a:solidFill>
                  <a:srgbClr val="000000"/>
                </a:solidFill>
                <a:latin typeface="Gill Sans Nova Light"/>
                <a:cs typeface="Gill Sans Light" panose="020B0302020104020203"/>
              </a:rPr>
              <a:t>radiography</a:t>
            </a:r>
            <a:r>
              <a:rPr lang="fr-CH" sz="1600" dirty="0">
                <a:solidFill>
                  <a:srgbClr val="000000"/>
                </a:solidFill>
                <a:latin typeface="Gill Sans Nova Light"/>
                <a:cs typeface="Gill Sans Light" panose="020B0302020104020203"/>
              </a:rPr>
              <a:t>)</a:t>
            </a:r>
          </a:p>
        </p:txBody>
      </p:sp>
    </p:spTree>
    <p:extLst>
      <p:ext uri="{BB962C8B-B14F-4D97-AF65-F5344CB8AC3E}">
        <p14:creationId xmlns:p14="http://schemas.microsoft.com/office/powerpoint/2010/main" val="123333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Luminance amplifier</a:t>
            </a: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LUMINANCE AMPLIFIER</a:t>
            </a:r>
          </a:p>
        </p:txBody>
      </p:sp>
      <p:cxnSp>
        <p:nvCxnSpPr>
          <p:cNvPr id="16" name="Connecteur droit 15"/>
          <p:cNvCxnSpPr/>
          <p:nvPr/>
        </p:nvCxnSpPr>
        <p:spPr>
          <a:xfrm>
            <a:off x="424543" y="681031"/>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896470" y="1213068"/>
            <a:ext cx="2077813"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Image Intensifier</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0317" y="299568"/>
            <a:ext cx="1403996" cy="1356712"/>
          </a:xfrm>
          <a:prstGeom prst="rect">
            <a:avLst/>
          </a:prstGeom>
        </p:spPr>
      </p:pic>
      <p:sp>
        <p:nvSpPr>
          <p:cNvPr id="17" name="ZoneTexte 16"/>
          <p:cNvSpPr txBox="1"/>
          <p:nvPr/>
        </p:nvSpPr>
        <p:spPr>
          <a:xfrm>
            <a:off x="7091073" y="2105209"/>
            <a:ext cx="4453240" cy="1569660"/>
          </a:xfrm>
          <a:prstGeom prst="rect">
            <a:avLst/>
          </a:prstGeom>
          <a:noFill/>
        </p:spPr>
        <p:txBody>
          <a:bodyPr wrap="square" rtlCol="0">
            <a:spAutoFit/>
          </a:bodyPr>
          <a:lstStyle/>
          <a:p>
            <a:pPr marL="285750" indent="-285750">
              <a:buFont typeface="Arial" panose="020B0604020202020204" pitchFamily="34" charset="0"/>
              <a:buChar char="•"/>
            </a:pPr>
            <a:r>
              <a:rPr lang="en-GB" altLang="fr-FR" sz="1600" dirty="0">
                <a:solidFill>
                  <a:srgbClr val="FF0000"/>
                </a:solidFill>
                <a:latin typeface="Gill Sans Nova Light"/>
                <a:cs typeface="Gill Sans Light" panose="020B0302020104020203"/>
              </a:rPr>
              <a:t>Conversion of X-ray into visible light </a:t>
            </a:r>
          </a:p>
          <a:p>
            <a:pPr marL="285750" indent="-285750">
              <a:buFont typeface="Arial" panose="020B0604020202020204" pitchFamily="34" charset="0"/>
              <a:buChar char="•"/>
            </a:pPr>
            <a:r>
              <a:rPr lang="en-GB" altLang="fr-FR" sz="1600" dirty="0">
                <a:solidFill>
                  <a:srgbClr val="FF0000"/>
                </a:solidFill>
                <a:latin typeface="Gill Sans Nova Light"/>
                <a:cs typeface="Gill Sans Light" panose="020B0302020104020203"/>
              </a:rPr>
              <a:t>Conversion of light photons into electron</a:t>
            </a:r>
          </a:p>
          <a:p>
            <a:pPr marL="285750" indent="-285750">
              <a:buFont typeface="Arial" panose="020B0604020202020204" pitchFamily="34" charset="0"/>
              <a:buChar char="•"/>
            </a:pPr>
            <a:r>
              <a:rPr lang="en-GB" altLang="fr-FR" sz="1600" dirty="0">
                <a:solidFill>
                  <a:srgbClr val="7030A0"/>
                </a:solidFill>
                <a:latin typeface="Gill Sans Nova Light"/>
                <a:cs typeface="Gill Sans Light" panose="020B0302020104020203"/>
              </a:rPr>
              <a:t>Electron acceleration and focalisation</a:t>
            </a:r>
          </a:p>
          <a:p>
            <a:pPr marL="285750" indent="-285750">
              <a:buFont typeface="Arial" panose="020B0604020202020204" pitchFamily="34" charset="0"/>
              <a:buChar char="•"/>
            </a:pPr>
            <a:r>
              <a:rPr lang="en-GB" altLang="fr-FR" sz="1600" dirty="0">
                <a:solidFill>
                  <a:schemeClr val="accent6"/>
                </a:solidFill>
                <a:latin typeface="Gill Sans Nova Light"/>
                <a:cs typeface="Gill Sans Light" panose="020B0302020104020203"/>
              </a:rPr>
              <a:t>Conversion of the accelerated electrons into visible light</a:t>
            </a:r>
          </a:p>
          <a:p>
            <a:endParaRPr lang="fr-CH" sz="1600" dirty="0">
              <a:solidFill>
                <a:srgbClr val="000000"/>
              </a:solidFill>
              <a:latin typeface="Gill Sans Nova Light"/>
              <a:cs typeface="Gill Sans Light" panose="020B0302020104020203"/>
            </a:endParaRPr>
          </a:p>
        </p:txBody>
      </p:sp>
      <p:pic>
        <p:nvPicPr>
          <p:cNvPr id="18" name="Picture 7" descr="MediaObjects/247_2006_208_Fig1_HTM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835" y="2106383"/>
            <a:ext cx="4743015" cy="36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p:nvSpPr>
        <p:spPr>
          <a:xfrm>
            <a:off x="7141873" y="3952535"/>
            <a:ext cx="4453240" cy="2456057"/>
          </a:xfrm>
          <a:prstGeom prst="rect">
            <a:avLst/>
          </a:prstGeom>
          <a:noFill/>
        </p:spPr>
        <p:txBody>
          <a:bodyPr wrap="square" rtlCol="0">
            <a:spAutoFit/>
          </a:bodyPr>
          <a:lstStyle/>
          <a:p>
            <a:pPr marL="257175" indent="-257175" defTabSz="685800">
              <a:spcBef>
                <a:spcPct val="20000"/>
              </a:spcBef>
              <a:buClr>
                <a:srgbClr val="002060"/>
              </a:buClr>
              <a:defRPr/>
            </a:pPr>
            <a:r>
              <a:rPr lang="fr-FR" sz="1600" dirty="0">
                <a:solidFill>
                  <a:schemeClr val="accent1"/>
                </a:solidFill>
                <a:latin typeface="Gill Sans Nova Light"/>
                <a:cs typeface="Gill Sans Light" panose="020B0302020104020203"/>
              </a:rPr>
              <a:t>Gain of « </a:t>
            </a:r>
            <a:r>
              <a:rPr lang="fr-FR" sz="1600" dirty="0" err="1">
                <a:solidFill>
                  <a:schemeClr val="accent1"/>
                </a:solidFill>
                <a:latin typeface="Gill Sans Nova Light"/>
                <a:cs typeface="Gill Sans Light" panose="020B0302020104020203"/>
              </a:rPr>
              <a:t>minification</a:t>
            </a:r>
            <a:r>
              <a:rPr lang="fr-FR" sz="1600" dirty="0">
                <a:solidFill>
                  <a:schemeClr val="accent1"/>
                </a:solidFill>
                <a:latin typeface="Gill Sans Nova Light"/>
                <a:cs typeface="Gill Sans Light" panose="020B0302020104020203"/>
              </a:rPr>
              <a:t> »</a:t>
            </a:r>
          </a:p>
          <a:p>
            <a:pPr marL="257175" indent="-257175" defTabSz="685800">
              <a:spcBef>
                <a:spcPct val="20000"/>
              </a:spcBef>
              <a:buClr>
                <a:srgbClr val="002060"/>
              </a:buClr>
              <a:buFont typeface="Wingdings"/>
              <a:buChar char="à"/>
              <a:defRPr/>
            </a:pPr>
            <a:r>
              <a:rPr lang="en-US" sz="1600" dirty="0">
                <a:solidFill>
                  <a:srgbClr val="000000"/>
                </a:solidFill>
                <a:latin typeface="Gill Sans Nova Light"/>
                <a:cs typeface="Gill Sans Light" panose="020B0302020104020203"/>
                <a:sym typeface="Wingdings" pitchFamily="2" charset="2"/>
              </a:rPr>
              <a:t>Large image at the entrance and production of a small image in the output</a:t>
            </a:r>
            <a:endParaRPr lang="fr-FR" sz="1600" dirty="0">
              <a:solidFill>
                <a:srgbClr val="000000"/>
              </a:solidFill>
              <a:latin typeface="Gill Sans Nova Light"/>
              <a:cs typeface="Gill Sans Light" panose="020B0302020104020203"/>
              <a:sym typeface="Wingdings" pitchFamily="2" charset="2"/>
            </a:endParaRPr>
          </a:p>
          <a:p>
            <a:pPr marL="285750" indent="-285750">
              <a:buFont typeface="Arial" panose="020B0604020202020204" pitchFamily="34" charset="0"/>
              <a:buChar char="•"/>
            </a:pPr>
            <a:endParaRPr lang="en-GB" altLang="fr-FR" sz="1600" dirty="0">
              <a:solidFill>
                <a:srgbClr val="000000"/>
              </a:solidFill>
              <a:latin typeface="Gill Sans Nova Light"/>
              <a:cs typeface="Gill Sans Light" panose="020B0302020104020203"/>
            </a:endParaRPr>
          </a:p>
          <a:p>
            <a:pPr marL="257175" indent="-257175" defTabSz="685800">
              <a:spcBef>
                <a:spcPct val="20000"/>
              </a:spcBef>
              <a:buClr>
                <a:srgbClr val="002060"/>
              </a:buClr>
              <a:defRPr/>
            </a:pPr>
            <a:r>
              <a:rPr lang="fr-FR" sz="1600" dirty="0">
                <a:solidFill>
                  <a:schemeClr val="accent1"/>
                </a:solidFill>
                <a:latin typeface="Gill Sans Nova Light"/>
                <a:cs typeface="Gill Sans Light" panose="020B0302020104020203"/>
              </a:rPr>
              <a:t>Gain of « flow »</a:t>
            </a:r>
          </a:p>
          <a:p>
            <a:pPr marL="257175" indent="-257175" defTabSz="685800">
              <a:spcBef>
                <a:spcPct val="20000"/>
              </a:spcBef>
              <a:buClr>
                <a:srgbClr val="002060"/>
              </a:buClr>
              <a:buFont typeface="Wingdings"/>
              <a:buChar char="à"/>
              <a:defRPr/>
            </a:pPr>
            <a:r>
              <a:rPr lang="en-US" sz="1600" dirty="0">
                <a:solidFill>
                  <a:srgbClr val="000000"/>
                </a:solidFill>
                <a:latin typeface="Gill Sans Nova Light"/>
                <a:cs typeface="Gill Sans Light" panose="020B0302020104020203"/>
                <a:sym typeface="Wingdings" pitchFamily="2" charset="2"/>
              </a:rPr>
              <a:t>Electron acceleration increases the amount of light produced by the output scintillator</a:t>
            </a:r>
            <a:endParaRPr lang="fr-FR" sz="1600" dirty="0">
              <a:solidFill>
                <a:srgbClr val="000000"/>
              </a:solidFill>
              <a:latin typeface="Gill Sans Nova Light"/>
              <a:cs typeface="Gill Sans Light" panose="020B0302020104020203"/>
              <a:sym typeface="Wingdings" pitchFamily="2" charset="2"/>
            </a:endParaRPr>
          </a:p>
          <a:p>
            <a:r>
              <a:rPr lang="en-GB" altLang="fr-FR" sz="1600" dirty="0">
                <a:solidFill>
                  <a:srgbClr val="000000"/>
                </a:solidFill>
                <a:latin typeface="Gill Sans Nova Light"/>
                <a:cs typeface="Gill Sans Light" panose="020B0302020104020203"/>
              </a:rPr>
              <a:t> </a:t>
            </a:r>
          </a:p>
          <a:p>
            <a:endParaRPr lang="fr-CH" sz="1600" dirty="0">
              <a:solidFill>
                <a:srgbClr val="000000"/>
              </a:solidFill>
              <a:latin typeface="Gill Sans Nova Light"/>
              <a:cs typeface="Gill Sans Light" panose="020B0302020104020203"/>
            </a:endParaRPr>
          </a:p>
        </p:txBody>
      </p:sp>
      <p:sp>
        <p:nvSpPr>
          <p:cNvPr id="8" name="Ellipse 7"/>
          <p:cNvSpPr/>
          <p:nvPr/>
        </p:nvSpPr>
        <p:spPr>
          <a:xfrm>
            <a:off x="1944901" y="4775750"/>
            <a:ext cx="864000" cy="86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1628775" y="5639750"/>
            <a:ext cx="1733550" cy="2496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Rectangle 19"/>
          <p:cNvSpPr/>
          <p:nvPr/>
        </p:nvSpPr>
        <p:spPr>
          <a:xfrm>
            <a:off x="2114550" y="3142345"/>
            <a:ext cx="2089542" cy="1062993"/>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Ellipse 20"/>
          <p:cNvSpPr/>
          <p:nvPr/>
        </p:nvSpPr>
        <p:spPr>
          <a:xfrm>
            <a:off x="3930974" y="4497487"/>
            <a:ext cx="864000" cy="864000"/>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3614848" y="5361487"/>
            <a:ext cx="1733550" cy="24968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3599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animBg="1"/>
      <p:bldP spid="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Luminance amplifier</a:t>
            </a: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LUMINANCE AMPLIFIER</a:t>
            </a:r>
          </a:p>
        </p:txBody>
      </p:sp>
      <p:cxnSp>
        <p:nvCxnSpPr>
          <p:cNvPr id="16" name="Connecteur droit 15"/>
          <p:cNvCxnSpPr/>
          <p:nvPr/>
        </p:nvCxnSpPr>
        <p:spPr>
          <a:xfrm>
            <a:off x="424543" y="681031"/>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896470" y="1213068"/>
            <a:ext cx="388439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Entrance of the image intensifier</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0317" y="299568"/>
            <a:ext cx="1403996" cy="1356712"/>
          </a:xfrm>
          <a:prstGeom prst="rect">
            <a:avLst/>
          </a:prstGeom>
        </p:spPr>
      </p:pic>
      <p:sp>
        <p:nvSpPr>
          <p:cNvPr id="17" name="ZoneTexte 16"/>
          <p:cNvSpPr txBox="1"/>
          <p:nvPr/>
        </p:nvSpPr>
        <p:spPr>
          <a:xfrm>
            <a:off x="7292036" y="2565187"/>
            <a:ext cx="3348327" cy="1077218"/>
          </a:xfrm>
          <a:prstGeom prst="rect">
            <a:avLst/>
          </a:prstGeom>
          <a:noFill/>
        </p:spPr>
        <p:txBody>
          <a:bodyPr wrap="square" rtlCol="0">
            <a:spAutoFit/>
          </a:bodyPr>
          <a:lstStyle/>
          <a:p>
            <a:r>
              <a:rPr lang="fr-CH" sz="1600" dirty="0">
                <a:solidFill>
                  <a:srgbClr val="000000"/>
                </a:solidFill>
                <a:latin typeface="Gill Sans Nova Light"/>
                <a:cs typeface="Gill Sans Light" panose="020B0302020104020203"/>
              </a:rPr>
              <a:t>Photon light hit the photocathode</a:t>
            </a:r>
          </a:p>
          <a:p>
            <a:pPr marL="285750" indent="-285750">
              <a:buFont typeface="Wingdings" panose="05000000000000000000" pitchFamily="2" charset="2"/>
              <a:buChar char="Ø"/>
            </a:pPr>
            <a:r>
              <a:rPr lang="fr-CH" sz="1600" dirty="0" err="1">
                <a:solidFill>
                  <a:srgbClr val="000000"/>
                </a:solidFill>
                <a:latin typeface="Gill Sans Nova Light"/>
                <a:cs typeface="Gill Sans Light" panose="020B0302020104020203"/>
              </a:rPr>
              <a:t>photoelectric</a:t>
            </a:r>
            <a:r>
              <a:rPr lang="fr-CH" sz="1600" dirty="0">
                <a:solidFill>
                  <a:srgbClr val="000000"/>
                </a:solidFill>
                <a:latin typeface="Gill Sans Nova Light"/>
                <a:cs typeface="Gill Sans Light" panose="020B0302020104020203"/>
              </a:rPr>
              <a:t> </a:t>
            </a:r>
            <a:r>
              <a:rPr lang="fr-CH" sz="1600" dirty="0" err="1">
                <a:solidFill>
                  <a:srgbClr val="000000"/>
                </a:solidFill>
                <a:latin typeface="Gill Sans Nova Light"/>
                <a:cs typeface="Gill Sans Light" panose="020B0302020104020203"/>
              </a:rPr>
              <a:t>effect</a:t>
            </a:r>
            <a:endParaRPr lang="fr-CH" sz="1600" dirty="0">
              <a:solidFill>
                <a:srgbClr val="000000"/>
              </a:solidFill>
              <a:latin typeface="Gill Sans Nova Light"/>
              <a:cs typeface="Gill Sans Light" panose="020B0302020104020203"/>
            </a:endParaRPr>
          </a:p>
          <a:p>
            <a:r>
              <a:rPr lang="fr-CH" sz="1600" dirty="0">
                <a:solidFill>
                  <a:srgbClr val="000000"/>
                </a:solidFill>
                <a:latin typeface="Gill Sans Nova Light"/>
                <a:cs typeface="Gill Sans Light" panose="020B0302020104020203"/>
              </a:rPr>
              <a:t>= </a:t>
            </a:r>
            <a:r>
              <a:rPr lang="fr-CH" sz="1600" dirty="0" err="1">
                <a:solidFill>
                  <a:srgbClr val="000000"/>
                </a:solidFill>
                <a:latin typeface="Gill Sans Nova Light"/>
                <a:cs typeface="Gill Sans Light" panose="020B0302020104020203"/>
              </a:rPr>
              <a:t>electrons</a:t>
            </a:r>
            <a:endParaRPr lang="fr-CH" sz="1600" dirty="0">
              <a:solidFill>
                <a:srgbClr val="000000"/>
              </a:solidFill>
              <a:latin typeface="Gill Sans Nova Light"/>
              <a:cs typeface="Gill Sans Light" panose="020B0302020104020203"/>
            </a:endParaRPr>
          </a:p>
          <a:p>
            <a:pPr marL="285750" indent="-285750">
              <a:buFont typeface="Arial" panose="020B0604020202020204" pitchFamily="34" charset="0"/>
              <a:buChar char="•"/>
            </a:pPr>
            <a:endParaRPr lang="fr-CH" sz="1600" dirty="0">
              <a:solidFill>
                <a:srgbClr val="000000"/>
              </a:solidFill>
              <a:latin typeface="Gill Sans Nova Light"/>
              <a:cs typeface="Gill Sans Light" panose="020B0302020104020203"/>
            </a:endParaRPr>
          </a:p>
        </p:txBody>
      </p:sp>
      <p:sp>
        <p:nvSpPr>
          <p:cNvPr id="19" name="ZoneTexte 18"/>
          <p:cNvSpPr txBox="1"/>
          <p:nvPr/>
        </p:nvSpPr>
        <p:spPr>
          <a:xfrm>
            <a:off x="7248988" y="3634312"/>
            <a:ext cx="4453240" cy="1077218"/>
          </a:xfrm>
          <a:prstGeom prst="rect">
            <a:avLst/>
          </a:prstGeom>
          <a:noFill/>
        </p:spPr>
        <p:txBody>
          <a:bodyPr wrap="square" rtlCol="0">
            <a:spAutoFit/>
          </a:bodyPr>
          <a:lstStyle/>
          <a:p>
            <a:r>
              <a:rPr lang="fr-CH" sz="1600" dirty="0">
                <a:latin typeface="Gill Sans Nova Light"/>
                <a:cs typeface="Gill Sans Light" panose="020B0302020104020203"/>
              </a:rPr>
              <a:t>Incident photon </a:t>
            </a:r>
          </a:p>
          <a:p>
            <a:pPr marL="285750" indent="-285750">
              <a:buFont typeface="Wingdings" panose="05000000000000000000" pitchFamily="2" charset="2"/>
              <a:buChar char="Ø"/>
            </a:pPr>
            <a:r>
              <a:rPr lang="fr-CH" sz="1600" dirty="0" err="1">
                <a:solidFill>
                  <a:schemeClr val="accent6"/>
                </a:solidFill>
                <a:latin typeface="Gill Sans Nova Light"/>
                <a:cs typeface="Gill Sans Light" panose="020B0302020104020203"/>
              </a:rPr>
              <a:t>Photoelectric</a:t>
            </a:r>
            <a:r>
              <a:rPr lang="fr-CH" sz="1600" dirty="0">
                <a:latin typeface="Gill Sans Nova Light"/>
                <a:cs typeface="Gill Sans Light" panose="020B0302020104020203"/>
              </a:rPr>
              <a:t>            or </a:t>
            </a:r>
            <a:r>
              <a:rPr lang="fr-CH" sz="1600" dirty="0">
                <a:solidFill>
                  <a:srgbClr val="FF0000"/>
                </a:solidFill>
                <a:latin typeface="Gill Sans Nova Light"/>
                <a:cs typeface="Gill Sans Light" panose="020B0302020104020203"/>
              </a:rPr>
              <a:t>Compton </a:t>
            </a:r>
            <a:r>
              <a:rPr lang="fr-CH" sz="1600" dirty="0" err="1">
                <a:solidFill>
                  <a:srgbClr val="FF0000"/>
                </a:solidFill>
                <a:latin typeface="Gill Sans Nova Light"/>
                <a:cs typeface="Gill Sans Light" panose="020B0302020104020203"/>
              </a:rPr>
              <a:t>effect</a:t>
            </a:r>
            <a:br>
              <a:rPr lang="fr-CH" sz="1600" dirty="0">
                <a:latin typeface="Gill Sans Nova Light"/>
                <a:cs typeface="Gill Sans Light" panose="020B0302020104020203"/>
              </a:rPr>
            </a:br>
            <a:r>
              <a:rPr lang="fr-CH" sz="1600" dirty="0">
                <a:latin typeface="Gill Sans Nova Light"/>
                <a:cs typeface="Gill Sans Light" panose="020B0302020104020203"/>
              </a:rPr>
              <a:t>= Light photon</a:t>
            </a:r>
          </a:p>
          <a:p>
            <a:endParaRPr lang="fr-CH" sz="1600" dirty="0">
              <a:solidFill>
                <a:srgbClr val="000000"/>
              </a:solidFill>
              <a:latin typeface="Gill Sans Nova Light"/>
              <a:cs typeface="Gill Sans Light" panose="020B0302020104020203"/>
            </a:endParaRPr>
          </a:p>
        </p:txBody>
      </p:sp>
      <p:pic>
        <p:nvPicPr>
          <p:cNvPr id="12" name="Picture 4" descr="C:\Dal Physics\Images\bush_09_03.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573" y="2030866"/>
            <a:ext cx="5829300"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Ellipse 1"/>
          <p:cNvSpPr/>
          <p:nvPr/>
        </p:nvSpPr>
        <p:spPr>
          <a:xfrm>
            <a:off x="6537779" y="5171038"/>
            <a:ext cx="144000" cy="14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5" name="Image 14"/>
          <p:cNvPicPr>
            <a:picLocks noChangeAspect="1"/>
          </p:cNvPicPr>
          <p:nvPr/>
        </p:nvPicPr>
        <p:blipFill>
          <a:blip r:embed="rId5"/>
          <a:stretch>
            <a:fillRect/>
          </a:stretch>
        </p:blipFill>
        <p:spPr>
          <a:xfrm>
            <a:off x="7292036" y="4719623"/>
            <a:ext cx="2442301" cy="1861952"/>
          </a:xfrm>
          <a:prstGeom prst="rect">
            <a:avLst/>
          </a:prstGeom>
        </p:spPr>
      </p:pic>
      <p:pic>
        <p:nvPicPr>
          <p:cNvPr id="20" name="Image 19"/>
          <p:cNvPicPr>
            <a:picLocks noChangeAspect="1"/>
          </p:cNvPicPr>
          <p:nvPr/>
        </p:nvPicPr>
        <p:blipFill>
          <a:blip r:embed="rId6"/>
          <a:stretch>
            <a:fillRect/>
          </a:stretch>
        </p:blipFill>
        <p:spPr>
          <a:xfrm>
            <a:off x="10074226" y="4703437"/>
            <a:ext cx="1832759" cy="1894325"/>
          </a:xfrm>
          <a:prstGeom prst="rect">
            <a:avLst/>
          </a:prstGeom>
        </p:spPr>
      </p:pic>
      <p:sp>
        <p:nvSpPr>
          <p:cNvPr id="3" name="Émoticône 2"/>
          <p:cNvSpPr/>
          <p:nvPr/>
        </p:nvSpPr>
        <p:spPr>
          <a:xfrm>
            <a:off x="11009655" y="3885006"/>
            <a:ext cx="351913" cy="319477"/>
          </a:xfrm>
          <a:prstGeom prst="smileyFace">
            <a:avLst>
              <a:gd name="adj" fmla="val -465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Émoticône 20"/>
          <p:cNvSpPr/>
          <p:nvPr/>
        </p:nvSpPr>
        <p:spPr>
          <a:xfrm>
            <a:off x="8782448" y="3863940"/>
            <a:ext cx="351913" cy="319477"/>
          </a:xfrm>
          <a:prstGeom prst="smileyFace">
            <a:avLst>
              <a:gd name="adj" fmla="val 4653"/>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08196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Luminance amplifier</a:t>
            </a: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LUMINANCE AMPLIFIER</a:t>
            </a:r>
          </a:p>
        </p:txBody>
      </p:sp>
      <p:cxnSp>
        <p:nvCxnSpPr>
          <p:cNvPr id="16" name="Connecteur droit 15"/>
          <p:cNvCxnSpPr/>
          <p:nvPr/>
        </p:nvCxnSpPr>
        <p:spPr>
          <a:xfrm>
            <a:off x="424543" y="681031"/>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896470" y="1213068"/>
            <a:ext cx="3033203"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Image intensifier - </a:t>
            </a:r>
            <a:r>
              <a:rPr lang="fr-CH" sz="2000" u="sng" dirty="0" err="1">
                <a:solidFill>
                  <a:srgbClr val="000000"/>
                </a:solidFill>
                <a:latin typeface="Gill Sans Nova Light"/>
                <a:cs typeface="Gill Sans Light" panose="020B0302020104020203"/>
              </a:rPr>
              <a:t>details</a:t>
            </a:r>
            <a:endParaRPr lang="fr-CH" sz="2000" u="sng" dirty="0">
              <a:solidFill>
                <a:srgbClr val="000000"/>
              </a:solidFill>
              <a:latin typeface="Gill Sans Nova Light"/>
              <a:cs typeface="Gill Sans Light" panose="020B0302020104020203"/>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0317" y="299568"/>
            <a:ext cx="1403996" cy="1356712"/>
          </a:xfrm>
          <a:prstGeom prst="rect">
            <a:avLst/>
          </a:prstGeom>
        </p:spPr>
      </p:pic>
      <p:sp>
        <p:nvSpPr>
          <p:cNvPr id="17" name="ZoneTexte 16"/>
          <p:cNvSpPr txBox="1"/>
          <p:nvPr/>
        </p:nvSpPr>
        <p:spPr>
          <a:xfrm>
            <a:off x="5639979" y="1837255"/>
            <a:ext cx="6366814" cy="4616648"/>
          </a:xfrm>
          <a:prstGeom prst="rect">
            <a:avLst/>
          </a:prstGeom>
          <a:noFill/>
        </p:spPr>
        <p:txBody>
          <a:bodyPr wrap="square" rtlCol="0">
            <a:spAutoFit/>
          </a:bodyPr>
          <a:lstStyle/>
          <a:p>
            <a:pPr>
              <a:buFont typeface="Monotype Sorts" charset="2"/>
              <a:buNone/>
              <a:defRPr/>
            </a:pPr>
            <a:r>
              <a:rPr lang="en-GB" sz="1400" dirty="0">
                <a:solidFill>
                  <a:srgbClr val="000000"/>
                </a:solidFill>
                <a:latin typeface="Gill Sans Nova Light"/>
                <a:cs typeface="Gill Sans Light" panose="020B0302020104020203"/>
              </a:rPr>
              <a:t>Entry </a:t>
            </a:r>
            <a:r>
              <a:rPr lang="en-GB" sz="1400" dirty="0" err="1">
                <a:solidFill>
                  <a:srgbClr val="000000"/>
                </a:solidFill>
                <a:latin typeface="Gill Sans Nova Light"/>
                <a:cs typeface="Gill Sans Light" panose="020B0302020104020203"/>
              </a:rPr>
              <a:t>CsI</a:t>
            </a:r>
            <a:r>
              <a:rPr lang="en-GB" sz="1400" dirty="0">
                <a:solidFill>
                  <a:srgbClr val="000000"/>
                </a:solidFill>
                <a:latin typeface="Gill Sans Nova Light"/>
                <a:cs typeface="Gill Sans Light" panose="020B0302020104020203"/>
              </a:rPr>
              <a:t> (</a:t>
            </a:r>
            <a:r>
              <a:rPr lang="en-GB" sz="1400" dirty="0" err="1">
                <a:solidFill>
                  <a:srgbClr val="000000"/>
                </a:solidFill>
                <a:latin typeface="Gill Sans Nova Light"/>
                <a:cs typeface="Gill Sans Light" panose="020B0302020104020203"/>
              </a:rPr>
              <a:t>Cesium</a:t>
            </a:r>
            <a:r>
              <a:rPr lang="en-GB" sz="1400" dirty="0">
                <a:solidFill>
                  <a:srgbClr val="000000"/>
                </a:solidFill>
                <a:latin typeface="Gill Sans Nova Light"/>
                <a:cs typeface="Gill Sans Light" panose="020B0302020104020203"/>
              </a:rPr>
              <a:t> Iodide)</a:t>
            </a:r>
          </a:p>
          <a:p>
            <a:pPr lvl="1">
              <a:defRPr/>
            </a:pPr>
            <a:r>
              <a:rPr lang="en-GB" sz="1400" dirty="0">
                <a:solidFill>
                  <a:srgbClr val="000000"/>
                </a:solidFill>
                <a:latin typeface="Gill Sans Nova Light"/>
                <a:cs typeface="Gill Sans Light" panose="020B0302020104020203"/>
              </a:rPr>
              <a:t>Good efficiency at kV used (Kedge 35 - 40 </a:t>
            </a:r>
            <a:r>
              <a:rPr lang="en-GB" sz="1400" dirty="0" err="1">
                <a:solidFill>
                  <a:srgbClr val="000000"/>
                </a:solidFill>
                <a:latin typeface="Gill Sans Nova Light"/>
                <a:cs typeface="Gill Sans Light" panose="020B0302020104020203"/>
              </a:rPr>
              <a:t>keV</a:t>
            </a:r>
            <a:r>
              <a:rPr lang="en-GB" sz="1400" dirty="0">
                <a:solidFill>
                  <a:srgbClr val="000000"/>
                </a:solidFill>
                <a:latin typeface="Gill Sans Nova Light"/>
                <a:cs typeface="Gill Sans Light" panose="020B0302020104020203"/>
              </a:rPr>
              <a:t>)</a:t>
            </a:r>
          </a:p>
          <a:p>
            <a:pPr lvl="1">
              <a:defRPr/>
            </a:pPr>
            <a:r>
              <a:rPr lang="en-GB" sz="1400" dirty="0">
                <a:solidFill>
                  <a:srgbClr val="000000"/>
                </a:solidFill>
                <a:latin typeface="Gill Sans Nova Light"/>
                <a:cs typeface="Gill Sans Light" panose="020B0302020104020203"/>
              </a:rPr>
              <a:t>Emission of  420 nm photons</a:t>
            </a:r>
          </a:p>
          <a:p>
            <a:pPr lvl="2">
              <a:defRPr/>
            </a:pPr>
            <a:r>
              <a:rPr lang="en-GB" sz="1400" dirty="0">
                <a:solidFill>
                  <a:srgbClr val="000000"/>
                </a:solidFill>
                <a:latin typeface="Gill Sans Nova Light"/>
                <a:cs typeface="Gill Sans Light" panose="020B0302020104020203"/>
              </a:rPr>
              <a:t>Spatial resolution - Efficiency compromise</a:t>
            </a:r>
          </a:p>
          <a:p>
            <a:pPr lvl="2">
              <a:defRPr/>
            </a:pPr>
            <a:r>
              <a:rPr lang="en-GB" sz="1400" dirty="0" err="1">
                <a:solidFill>
                  <a:srgbClr val="000000"/>
                </a:solidFill>
                <a:latin typeface="Gill Sans Nova Light"/>
                <a:cs typeface="Gill Sans Light" panose="020B0302020104020203"/>
              </a:rPr>
              <a:t>CsI</a:t>
            </a:r>
            <a:r>
              <a:rPr lang="en-GB" sz="1400" dirty="0">
                <a:solidFill>
                  <a:srgbClr val="000000"/>
                </a:solidFill>
                <a:latin typeface="Gill Sans Nova Light"/>
                <a:cs typeface="Gill Sans Light" panose="020B0302020104020203"/>
              </a:rPr>
              <a:t> under the form of crystal needles (5 µm : light guide)</a:t>
            </a:r>
          </a:p>
          <a:p>
            <a:pPr lvl="2">
              <a:defRPr/>
            </a:pPr>
            <a:r>
              <a:rPr lang="en-GB" sz="1400" dirty="0">
                <a:solidFill>
                  <a:srgbClr val="000000"/>
                </a:solidFill>
                <a:latin typeface="Gill Sans Nova Light"/>
                <a:cs typeface="Gill Sans Light" panose="020B0302020104020203"/>
              </a:rPr>
              <a:t>Thickness of 300 to 450 µm</a:t>
            </a:r>
          </a:p>
          <a:p>
            <a:pPr lvl="2">
              <a:buFont typeface="Arial" panose="020B0604020202020204" pitchFamily="34" charset="0"/>
              <a:buNone/>
              <a:defRPr/>
            </a:pPr>
            <a:endParaRPr lang="en-GB" sz="1400" dirty="0">
              <a:solidFill>
                <a:srgbClr val="000000"/>
              </a:solidFill>
              <a:latin typeface="Gill Sans Nova Light"/>
              <a:cs typeface="Gill Sans Light" panose="020B0302020104020203"/>
            </a:endParaRPr>
          </a:p>
          <a:p>
            <a:pPr>
              <a:defRPr/>
            </a:pPr>
            <a:r>
              <a:rPr lang="en-GB" sz="1400" dirty="0">
                <a:solidFill>
                  <a:srgbClr val="000000"/>
                </a:solidFill>
                <a:latin typeface="Gill Sans Nova Light"/>
                <a:cs typeface="Gill Sans Light" panose="020B0302020104020203"/>
              </a:rPr>
              <a:t>Photocathode (</a:t>
            </a:r>
            <a:r>
              <a:rPr lang="en-GB" sz="1400" dirty="0" err="1">
                <a:solidFill>
                  <a:srgbClr val="000000"/>
                </a:solidFill>
                <a:latin typeface="Gill Sans Nova Light"/>
                <a:cs typeface="Gill Sans Light" panose="020B0302020104020203"/>
              </a:rPr>
              <a:t>CsSb</a:t>
            </a:r>
            <a:r>
              <a:rPr lang="en-GB" sz="1400" dirty="0">
                <a:solidFill>
                  <a:srgbClr val="000000"/>
                </a:solidFill>
                <a:latin typeface="Gill Sans Nova Light"/>
                <a:cs typeface="Gill Sans Light" panose="020B0302020104020203"/>
              </a:rPr>
              <a:t> alloy)</a:t>
            </a:r>
          </a:p>
          <a:p>
            <a:pPr lvl="2">
              <a:defRPr/>
            </a:pPr>
            <a:r>
              <a:rPr lang="en-GB" sz="1400" dirty="0">
                <a:solidFill>
                  <a:srgbClr val="000000"/>
                </a:solidFill>
                <a:latin typeface="Gill Sans Nova Light"/>
                <a:cs typeface="Gill Sans Light" panose="020B0302020104020203"/>
              </a:rPr>
              <a:t>10 - 20 % of visible light into electrons</a:t>
            </a:r>
          </a:p>
          <a:p>
            <a:pPr lvl="2">
              <a:defRPr/>
            </a:pPr>
            <a:endParaRPr lang="en-GB" sz="1400" dirty="0">
              <a:solidFill>
                <a:srgbClr val="000000"/>
              </a:solidFill>
              <a:latin typeface="Gill Sans Nova Light"/>
              <a:cs typeface="Gill Sans Light" panose="020B0302020104020203"/>
            </a:endParaRPr>
          </a:p>
          <a:p>
            <a:pPr>
              <a:defRPr/>
            </a:pPr>
            <a:r>
              <a:rPr lang="en-GB" sz="1400" dirty="0">
                <a:solidFill>
                  <a:srgbClr val="000000"/>
                </a:solidFill>
                <a:latin typeface="Gill Sans Nova Light"/>
                <a:cs typeface="Gill Sans Light" panose="020B0302020104020203"/>
              </a:rPr>
              <a:t>Acceleration through 25 to 35 kV</a:t>
            </a:r>
          </a:p>
          <a:p>
            <a:pPr>
              <a:defRPr/>
            </a:pPr>
            <a:endParaRPr lang="en-GB" sz="1400" dirty="0">
              <a:solidFill>
                <a:srgbClr val="000000"/>
              </a:solidFill>
              <a:latin typeface="Gill Sans Nova Light"/>
              <a:cs typeface="Gill Sans Light" panose="020B0302020104020203"/>
            </a:endParaRPr>
          </a:p>
          <a:p>
            <a:pPr>
              <a:defRPr/>
            </a:pPr>
            <a:r>
              <a:rPr lang="en-GB" sz="1400" dirty="0">
                <a:solidFill>
                  <a:srgbClr val="000000"/>
                </a:solidFill>
                <a:latin typeface="Gill Sans Nova Light"/>
                <a:cs typeface="Gill Sans Light" panose="020B0302020104020203"/>
              </a:rPr>
              <a:t>Silver-activated Zinc-Cadmium sulphide (Zn Cd S: Ag) : P20</a:t>
            </a:r>
          </a:p>
          <a:p>
            <a:pPr lvl="1">
              <a:defRPr/>
            </a:pPr>
            <a:r>
              <a:rPr lang="en-GB" sz="1400" dirty="0">
                <a:solidFill>
                  <a:srgbClr val="000000"/>
                </a:solidFill>
                <a:latin typeface="Gill Sans Nova Light"/>
                <a:cs typeface="Gill Sans Light" panose="020B0302020104020203"/>
              </a:rPr>
              <a:t>about 400 photo-electrons for 1 photon of 60 </a:t>
            </a:r>
            <a:r>
              <a:rPr lang="en-GB" sz="1400" dirty="0" err="1">
                <a:solidFill>
                  <a:srgbClr val="000000"/>
                </a:solidFill>
                <a:latin typeface="Gill Sans Nova Light"/>
                <a:cs typeface="Gill Sans Light" panose="020B0302020104020203"/>
              </a:rPr>
              <a:t>keV</a:t>
            </a:r>
            <a:endParaRPr lang="en-GB" sz="1400" dirty="0">
              <a:solidFill>
                <a:srgbClr val="000000"/>
              </a:solidFill>
              <a:latin typeface="Gill Sans Nova Light"/>
              <a:cs typeface="Gill Sans Light" panose="020B0302020104020203"/>
            </a:endParaRPr>
          </a:p>
          <a:p>
            <a:pPr lvl="1">
              <a:defRPr/>
            </a:pPr>
            <a:r>
              <a:rPr lang="en-GB" sz="1400" dirty="0">
                <a:solidFill>
                  <a:srgbClr val="000000"/>
                </a:solidFill>
                <a:latin typeface="Gill Sans Nova Light"/>
                <a:cs typeface="Gill Sans Light" panose="020B0302020104020203"/>
              </a:rPr>
              <a:t>Emission of 520-540 nm photons</a:t>
            </a:r>
          </a:p>
          <a:p>
            <a:pPr lvl="2">
              <a:defRPr/>
            </a:pPr>
            <a:r>
              <a:rPr lang="en-GB" sz="1400" dirty="0">
                <a:solidFill>
                  <a:srgbClr val="000000"/>
                </a:solidFill>
                <a:latin typeface="Gill Sans Nova Light"/>
                <a:cs typeface="Gill Sans Light" panose="020B0302020104020203"/>
              </a:rPr>
              <a:t>Thickness 4 to 8 µm; size of the crystals 1 to 2 µm</a:t>
            </a:r>
          </a:p>
          <a:p>
            <a:pPr lvl="2">
              <a:defRPr/>
            </a:pPr>
            <a:r>
              <a:rPr lang="en-GB" sz="1400" dirty="0">
                <a:solidFill>
                  <a:srgbClr val="000000"/>
                </a:solidFill>
                <a:latin typeface="Gill Sans Nova Light"/>
                <a:cs typeface="Gill Sans Light" panose="020B0302020104020203"/>
              </a:rPr>
              <a:t>1 electron of 30 </a:t>
            </a:r>
            <a:r>
              <a:rPr lang="en-GB" sz="1400" dirty="0" err="1">
                <a:solidFill>
                  <a:srgbClr val="000000"/>
                </a:solidFill>
                <a:latin typeface="Gill Sans Nova Light"/>
                <a:cs typeface="Gill Sans Light" panose="020B0302020104020203"/>
              </a:rPr>
              <a:t>keV</a:t>
            </a:r>
            <a:r>
              <a:rPr lang="en-GB" sz="1400" dirty="0">
                <a:solidFill>
                  <a:srgbClr val="000000"/>
                </a:solidFill>
                <a:latin typeface="Gill Sans Nova Light"/>
                <a:cs typeface="Gill Sans Light" panose="020B0302020104020203"/>
              </a:rPr>
              <a:t> produces 1000 light photons</a:t>
            </a:r>
          </a:p>
          <a:p>
            <a:pPr lvl="2">
              <a:defRPr/>
            </a:pPr>
            <a:endParaRPr lang="en-GB" sz="1400" dirty="0">
              <a:solidFill>
                <a:srgbClr val="000000"/>
              </a:solidFill>
              <a:latin typeface="Gill Sans Nova Light"/>
              <a:cs typeface="Gill Sans Light" panose="020B0302020104020203"/>
            </a:endParaRPr>
          </a:p>
          <a:p>
            <a:pPr>
              <a:defRPr/>
            </a:pPr>
            <a:r>
              <a:rPr lang="en-GB" sz="1400" dirty="0">
                <a:solidFill>
                  <a:srgbClr val="000000"/>
                </a:solidFill>
                <a:latin typeface="Gill Sans Nova Light"/>
                <a:cs typeface="Gill Sans Light" panose="020B0302020104020203"/>
              </a:rPr>
              <a:t>Optical coupling to a camera (with apertures that can be varied)</a:t>
            </a:r>
          </a:p>
          <a:p>
            <a:endParaRPr lang="fr-CH" sz="1400" dirty="0">
              <a:solidFill>
                <a:srgbClr val="000000"/>
              </a:solidFill>
              <a:latin typeface="Gill Sans Nova Light"/>
              <a:cs typeface="Gill Sans Light" panose="020B0302020104020203"/>
            </a:endParaRPr>
          </a:p>
          <a:p>
            <a:endParaRPr lang="fr-CH" sz="1400" dirty="0">
              <a:solidFill>
                <a:srgbClr val="000000"/>
              </a:solidFill>
              <a:latin typeface="Gill Sans Nova Light"/>
              <a:cs typeface="Gill Sans Light" panose="020B0302020104020203"/>
            </a:endParaRPr>
          </a:p>
        </p:txBody>
      </p:sp>
      <p:pic>
        <p:nvPicPr>
          <p:cNvPr id="13" name="Picture 2"/>
          <p:cNvPicPr>
            <a:picLocks noChangeAspect="1" noChangeArrowheads="1"/>
          </p:cNvPicPr>
          <p:nvPr/>
        </p:nvPicPr>
        <p:blipFill>
          <a:blip r:embed="rId4" cstate="print"/>
          <a:srcRect/>
          <a:stretch>
            <a:fillRect/>
          </a:stretch>
        </p:blipFill>
        <p:spPr bwMode="auto">
          <a:xfrm>
            <a:off x="1081526" y="2188364"/>
            <a:ext cx="3716149" cy="2964661"/>
          </a:xfrm>
          <a:prstGeom prst="rect">
            <a:avLst/>
          </a:prstGeom>
          <a:noFill/>
          <a:ln w="9525">
            <a:noFill/>
            <a:miter lim="800000"/>
            <a:headEnd/>
            <a:tailEnd/>
          </a:ln>
        </p:spPr>
      </p:pic>
    </p:spTree>
    <p:extLst>
      <p:ext uri="{BB962C8B-B14F-4D97-AF65-F5344CB8AC3E}">
        <p14:creationId xmlns:p14="http://schemas.microsoft.com/office/powerpoint/2010/main" val="805270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16</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Flat</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Panel detector</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FLAT PANEL DETECTOR</a:t>
            </a:r>
          </a:p>
        </p:txBody>
      </p:sp>
      <p:cxnSp>
        <p:nvCxnSpPr>
          <p:cNvPr id="16" name="Connecteur droit 15"/>
          <p:cNvCxnSpPr/>
          <p:nvPr/>
        </p:nvCxnSpPr>
        <p:spPr>
          <a:xfrm>
            <a:off x="424543" y="681031"/>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896470" y="1213068"/>
            <a:ext cx="3033203"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Image intensifier - </a:t>
            </a:r>
            <a:r>
              <a:rPr lang="fr-CH" sz="2000" u="sng" dirty="0" err="1">
                <a:solidFill>
                  <a:srgbClr val="000000"/>
                </a:solidFill>
                <a:latin typeface="Gill Sans Nova Light"/>
                <a:cs typeface="Gill Sans Light" panose="020B0302020104020203"/>
              </a:rPr>
              <a:t>details</a:t>
            </a:r>
            <a:endParaRPr lang="fr-CH" sz="2000" u="sng" dirty="0">
              <a:solidFill>
                <a:srgbClr val="000000"/>
              </a:solidFill>
              <a:latin typeface="Gill Sans Nova Light"/>
              <a:cs typeface="Gill Sans Light" panose="020B0302020104020203"/>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137" y="365545"/>
            <a:ext cx="1247633" cy="1247633"/>
          </a:xfrm>
          <a:prstGeom prst="rect">
            <a:avLst/>
          </a:prstGeom>
        </p:spPr>
      </p:pic>
      <p:pic>
        <p:nvPicPr>
          <p:cNvPr id="12" name="Picture 4"/>
          <p:cNvPicPr>
            <a:picLocks noChangeAspect="1" noChangeArrowheads="1"/>
          </p:cNvPicPr>
          <p:nvPr/>
        </p:nvPicPr>
        <p:blipFill>
          <a:blip r:embed="rId4" cstate="print"/>
          <a:srcRect/>
          <a:stretch>
            <a:fillRect/>
          </a:stretch>
        </p:blipFill>
        <p:spPr bwMode="auto">
          <a:xfrm>
            <a:off x="1186667" y="2251464"/>
            <a:ext cx="6442857" cy="3092011"/>
          </a:xfrm>
          <a:prstGeom prst="rect">
            <a:avLst/>
          </a:prstGeom>
          <a:noFill/>
          <a:ln w="9525">
            <a:noFill/>
            <a:miter lim="800000"/>
            <a:headEnd/>
            <a:tailEnd/>
          </a:ln>
        </p:spPr>
      </p:pic>
      <p:sp>
        <p:nvSpPr>
          <p:cNvPr id="2" name="ZoneTexte 1"/>
          <p:cNvSpPr txBox="1"/>
          <p:nvPr/>
        </p:nvSpPr>
        <p:spPr>
          <a:xfrm>
            <a:off x="7881741" y="2715036"/>
            <a:ext cx="4114800" cy="2031325"/>
          </a:xfrm>
          <a:prstGeom prst="rect">
            <a:avLst/>
          </a:prstGeom>
          <a:noFill/>
        </p:spPr>
        <p:txBody>
          <a:bodyPr wrap="square" rtlCol="0">
            <a:spAutoFit/>
          </a:bodyPr>
          <a:lstStyle/>
          <a:p>
            <a:r>
              <a:rPr lang="en-US" dirty="0"/>
              <a:t>The needle architecture behaves like an optical fiber and directs the light to the photodiodes. This improves the spatial resolution compared to an amorphous structure.</a:t>
            </a:r>
          </a:p>
          <a:p>
            <a:r>
              <a:rPr lang="en-US" dirty="0"/>
              <a:t>Pixel size: 140 – 200 mm </a:t>
            </a:r>
            <a:br>
              <a:rPr lang="en-US" dirty="0"/>
            </a:br>
            <a:r>
              <a:rPr lang="en-US" dirty="0"/>
              <a:t>See Dr. </a:t>
            </a:r>
            <a:r>
              <a:rPr lang="en-US" dirty="0" err="1"/>
              <a:t>Vitzthum's</a:t>
            </a:r>
            <a:r>
              <a:rPr lang="en-US" dirty="0"/>
              <a:t> course.</a:t>
            </a:r>
            <a:endParaRPr lang="fr-CH" dirty="0"/>
          </a:p>
        </p:txBody>
      </p:sp>
    </p:spTree>
    <p:extLst>
      <p:ext uri="{BB962C8B-B14F-4D97-AF65-F5344CB8AC3E}">
        <p14:creationId xmlns:p14="http://schemas.microsoft.com/office/powerpoint/2010/main" val="931050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17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Luminance amplifier – Flat</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panel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detector</a:t>
            </a: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AMPLIFIER VS FPD</a:t>
            </a:r>
          </a:p>
        </p:txBody>
      </p:sp>
      <p:cxnSp>
        <p:nvCxnSpPr>
          <p:cNvPr id="16" name="Connecteur droit 15"/>
          <p:cNvCxnSpPr/>
          <p:nvPr/>
        </p:nvCxnSpPr>
        <p:spPr>
          <a:xfrm>
            <a:off x="424543" y="681031"/>
            <a:ext cx="6207" cy="30974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au 1"/>
          <p:cNvGraphicFramePr>
            <a:graphicFrameLocks noGrp="1"/>
          </p:cNvGraphicFramePr>
          <p:nvPr>
            <p:extLst>
              <p:ext uri="{D42A27DB-BD31-4B8C-83A1-F6EECF244321}">
                <p14:modId xmlns:p14="http://schemas.microsoft.com/office/powerpoint/2010/main" val="2806422068"/>
              </p:ext>
            </p:extLst>
          </p:nvPr>
        </p:nvGraphicFramePr>
        <p:xfrm>
          <a:off x="2156391" y="1821350"/>
          <a:ext cx="8127999" cy="39522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284762842"/>
                    </a:ext>
                  </a:extLst>
                </a:gridCol>
                <a:gridCol w="2709333">
                  <a:extLst>
                    <a:ext uri="{9D8B030D-6E8A-4147-A177-3AD203B41FA5}">
                      <a16:colId xmlns:a16="http://schemas.microsoft.com/office/drawing/2014/main" val="1970124029"/>
                    </a:ext>
                  </a:extLst>
                </a:gridCol>
                <a:gridCol w="2709333">
                  <a:extLst>
                    <a:ext uri="{9D8B030D-6E8A-4147-A177-3AD203B41FA5}">
                      <a16:colId xmlns:a16="http://schemas.microsoft.com/office/drawing/2014/main" val="3348731577"/>
                    </a:ext>
                  </a:extLst>
                </a:gridCol>
              </a:tblGrid>
              <a:tr h="370840">
                <a:tc>
                  <a:txBody>
                    <a:bodyPr/>
                    <a:lstStyle/>
                    <a:p>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Luminance amplifier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Flat panel detector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401852"/>
                  </a:ext>
                </a:extLst>
              </a:tr>
              <a:tr h="370840">
                <a:tc>
                  <a:txBody>
                    <a:bodyPr/>
                    <a:lstStyle/>
                    <a:p>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err="1">
                          <a:solidFill>
                            <a:schemeClr val="tx1"/>
                          </a:solidFill>
                        </a:rPr>
                        <a:t>Analog</a:t>
                      </a:r>
                      <a:r>
                        <a:rPr lang="fr-CH" dirty="0">
                          <a:solidFill>
                            <a:schemeClr val="tx1"/>
                          </a:solidFill>
                        </a:rPr>
                        <a:t> or Digital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Digital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423862"/>
                  </a:ext>
                </a:extLst>
              </a:tr>
              <a:tr h="370840">
                <a:tc>
                  <a:txBody>
                    <a:bodyPr/>
                    <a:lstStyle/>
                    <a:p>
                      <a:r>
                        <a:rPr lang="fr-CH" dirty="0">
                          <a:solidFill>
                            <a:schemeClr val="tx1"/>
                          </a:solidFill>
                        </a:rPr>
                        <a:t>FOV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Small</a:t>
                      </a:r>
                      <a:r>
                        <a:rPr lang="fr-CH" baseline="0" dirty="0">
                          <a:solidFill>
                            <a:schemeClr val="tx1"/>
                          </a:solidFill>
                        </a:rPr>
                        <a:t> to </a:t>
                      </a:r>
                      <a:r>
                        <a:rPr lang="fr-CH" baseline="0" dirty="0" err="1">
                          <a:solidFill>
                            <a:schemeClr val="tx1"/>
                          </a:solidFill>
                        </a:rPr>
                        <a:t>big</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Small to </a:t>
                      </a:r>
                      <a:r>
                        <a:rPr lang="fr-CH" dirty="0" err="1">
                          <a:solidFill>
                            <a:schemeClr val="tx1"/>
                          </a:solidFill>
                        </a:rPr>
                        <a:t>very</a:t>
                      </a:r>
                      <a:r>
                        <a:rPr lang="fr-CH" dirty="0">
                          <a:solidFill>
                            <a:schemeClr val="tx1"/>
                          </a:solidFill>
                        </a:rPr>
                        <a:t> </a:t>
                      </a:r>
                      <a:r>
                        <a:rPr lang="fr-CH" dirty="0" err="1">
                          <a:solidFill>
                            <a:schemeClr val="tx1"/>
                          </a:solidFill>
                        </a:rPr>
                        <a:t>big</a:t>
                      </a:r>
                      <a:r>
                        <a:rPr lang="fr-CH" dirty="0">
                          <a:solidFill>
                            <a:schemeClr val="tx1"/>
                          </a:solidFill>
                        </a:rPr>
                        <a:t> (30 cm</a:t>
                      </a:r>
                      <a:r>
                        <a:rPr lang="fr-CH" baseline="0" dirty="0">
                          <a:solidFill>
                            <a:schemeClr val="tx1"/>
                          </a:solidFill>
                        </a:rPr>
                        <a:t> x 40 cm</a:t>
                      </a:r>
                      <a:r>
                        <a:rPr lang="fr-CH"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2669157"/>
                  </a:ext>
                </a:extLst>
              </a:tr>
              <a:tr h="370840">
                <a:tc>
                  <a:txBody>
                    <a:bodyPr/>
                    <a:lstStyle/>
                    <a:p>
                      <a:r>
                        <a:rPr lang="fr-CH" dirty="0">
                          <a:solidFill>
                            <a:schemeClr val="tx1"/>
                          </a:solidFill>
                        </a:rPr>
                        <a:t>Image</a:t>
                      </a:r>
                      <a:r>
                        <a:rPr lang="fr-CH" baseline="0" dirty="0">
                          <a:solidFill>
                            <a:schemeClr val="tx1"/>
                          </a:solidFill>
                        </a:rPr>
                        <a:t> per sec</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1 to 25 </a:t>
                      </a:r>
                      <a:r>
                        <a:rPr lang="fr-CH" dirty="0" err="1">
                          <a:solidFill>
                            <a:schemeClr val="tx1"/>
                          </a:solidFill>
                        </a:rPr>
                        <a:t>ips</a:t>
                      </a:r>
                      <a:r>
                        <a:rPr lang="fr-CH" baseline="0" dirty="0">
                          <a:solidFill>
                            <a:schemeClr val="tx1"/>
                          </a:solidFill>
                        </a:rPr>
                        <a:t> - </a:t>
                      </a:r>
                      <a:r>
                        <a:rPr lang="fr-CH" baseline="0" dirty="0" err="1">
                          <a:solidFill>
                            <a:schemeClr val="tx1"/>
                          </a:solidFill>
                        </a:rPr>
                        <a:t>continuous</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0.25 to 60 </a:t>
                      </a:r>
                      <a:r>
                        <a:rPr lang="fr-CH" dirty="0" err="1">
                          <a:solidFill>
                            <a:schemeClr val="tx1"/>
                          </a:solidFill>
                        </a:rPr>
                        <a:t>ips</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853115"/>
                  </a:ext>
                </a:extLst>
              </a:tr>
              <a:tr h="370840">
                <a:tc>
                  <a:txBody>
                    <a:bodyPr/>
                    <a:lstStyle/>
                    <a:p>
                      <a:r>
                        <a:rPr lang="fr-CH" dirty="0">
                          <a:solidFill>
                            <a:schemeClr val="tx1"/>
                          </a:solidFill>
                        </a:rPr>
                        <a:t>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err="1">
                          <a:solidFill>
                            <a:schemeClr val="tx1"/>
                          </a:solidFill>
                        </a:rPr>
                        <a:t>Cheaper</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More </a:t>
                      </a:r>
                      <a:r>
                        <a:rPr lang="fr-CH" dirty="0" err="1">
                          <a:solidFill>
                            <a:schemeClr val="tx1"/>
                          </a:solidFill>
                        </a:rPr>
                        <a:t>expensive</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2088505"/>
                  </a:ext>
                </a:extLst>
              </a:tr>
              <a:tr h="370840">
                <a:tc>
                  <a:txBody>
                    <a:bodyPr/>
                    <a:lstStyle/>
                    <a:p>
                      <a:r>
                        <a:rPr lang="fr-CH" dirty="0">
                          <a:solidFill>
                            <a:schemeClr val="tx1"/>
                          </a:solidFill>
                        </a:rPr>
                        <a:t>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Can </a:t>
                      </a:r>
                      <a:r>
                        <a:rPr lang="fr-CH" dirty="0" err="1">
                          <a:solidFill>
                            <a:schemeClr val="tx1"/>
                          </a:solidFill>
                        </a:rPr>
                        <a:t>be</a:t>
                      </a:r>
                      <a:r>
                        <a:rPr lang="fr-CH" dirty="0">
                          <a:solidFill>
                            <a:schemeClr val="tx1"/>
                          </a:solidFill>
                        </a:rPr>
                        <a:t> </a:t>
                      </a:r>
                      <a:r>
                        <a:rPr lang="fr-CH" dirty="0" err="1">
                          <a:solidFill>
                            <a:schemeClr val="tx1"/>
                          </a:solidFill>
                        </a:rPr>
                        <a:t>moved</a:t>
                      </a:r>
                      <a:r>
                        <a:rPr lang="fr-CH" dirty="0">
                          <a:solidFill>
                            <a:schemeClr val="tx1"/>
                          </a:solidFill>
                        </a:rPr>
                        <a:t> to an </a:t>
                      </a:r>
                      <a:r>
                        <a:rPr lang="fr-CH" dirty="0" err="1">
                          <a:solidFill>
                            <a:schemeClr val="tx1"/>
                          </a:solidFill>
                        </a:rPr>
                        <a:t>other</a:t>
                      </a:r>
                      <a:r>
                        <a:rPr lang="fr-CH" dirty="0">
                          <a:solidFill>
                            <a:schemeClr val="tx1"/>
                          </a:solidFill>
                        </a:rPr>
                        <a:t> room</a:t>
                      </a:r>
                    </a:p>
                    <a:p>
                      <a:r>
                        <a:rPr lang="fr-CH" dirty="0" err="1">
                          <a:solidFill>
                            <a:schemeClr val="tx1"/>
                          </a:solidFill>
                        </a:rPr>
                        <a:t>Big</a:t>
                      </a:r>
                      <a:r>
                        <a:rPr lang="fr-CH" baseline="0" dirty="0">
                          <a:solidFill>
                            <a:schemeClr val="tx1"/>
                          </a:solidFill>
                        </a:rPr>
                        <a:t> detector</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Fixe</a:t>
                      </a:r>
                    </a:p>
                    <a:p>
                      <a:r>
                        <a:rPr lang="fr-CH" dirty="0">
                          <a:solidFill>
                            <a:schemeClr val="tx1"/>
                          </a:solidFill>
                        </a:rPr>
                        <a:t>Compact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1227274"/>
                  </a:ext>
                </a:extLst>
              </a:tr>
              <a:tr h="370840">
                <a:tc>
                  <a:txBody>
                    <a:bodyPr/>
                    <a:lstStyle/>
                    <a:p>
                      <a:r>
                        <a:rPr lang="fr-CH" dirty="0">
                          <a:solidFill>
                            <a:schemeClr val="tx1"/>
                          </a:solidFill>
                        </a:rPr>
                        <a:t>Application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Operating room –</a:t>
                      </a:r>
                      <a:r>
                        <a:rPr lang="fr-CH" baseline="0" dirty="0">
                          <a:solidFill>
                            <a:schemeClr val="tx1"/>
                          </a:solidFill>
                        </a:rPr>
                        <a:t> </a:t>
                      </a:r>
                      <a:r>
                        <a:rPr lang="fr-CH" dirty="0" err="1">
                          <a:solidFill>
                            <a:schemeClr val="tx1"/>
                          </a:solidFill>
                        </a:rPr>
                        <a:t>vascular</a:t>
                      </a:r>
                      <a:r>
                        <a:rPr lang="fr-CH" dirty="0">
                          <a:solidFill>
                            <a:schemeClr val="tx1"/>
                          </a:solidFill>
                        </a:rPr>
                        <a:t> or spinal </a:t>
                      </a:r>
                      <a:r>
                        <a:rPr lang="fr-CH" dirty="0" err="1">
                          <a:solidFill>
                            <a:schemeClr val="tx1"/>
                          </a:solidFill>
                        </a:rPr>
                        <a:t>surgery</a:t>
                      </a:r>
                      <a:endParaRPr lang="fr-CH" dirty="0">
                        <a:solidFill>
                          <a:schemeClr val="tx1"/>
                        </a:solidFill>
                      </a:endParaRPr>
                    </a:p>
                    <a:p>
                      <a:r>
                        <a:rPr lang="fr-CH" dirty="0" err="1">
                          <a:solidFill>
                            <a:schemeClr val="tx1"/>
                          </a:solidFill>
                        </a:rPr>
                        <a:t>Pneumology</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err="1">
                          <a:solidFill>
                            <a:schemeClr val="tx1"/>
                          </a:solidFill>
                        </a:rPr>
                        <a:t>Interventional</a:t>
                      </a:r>
                      <a:r>
                        <a:rPr lang="fr-CH" dirty="0">
                          <a:solidFill>
                            <a:schemeClr val="tx1"/>
                          </a:solidFill>
                        </a:rPr>
                        <a:t> </a:t>
                      </a:r>
                      <a:r>
                        <a:rPr lang="fr-CH" dirty="0" err="1">
                          <a:solidFill>
                            <a:schemeClr val="tx1"/>
                          </a:solidFill>
                        </a:rPr>
                        <a:t>radiology</a:t>
                      </a:r>
                      <a:endParaRPr lang="fr-CH" dirty="0">
                        <a:solidFill>
                          <a:schemeClr val="tx1"/>
                        </a:solidFill>
                      </a:endParaRPr>
                    </a:p>
                    <a:p>
                      <a:r>
                        <a:rPr lang="fr-CH" dirty="0" err="1">
                          <a:solidFill>
                            <a:schemeClr val="tx1"/>
                          </a:solidFill>
                        </a:rPr>
                        <a:t>Cardiology</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8829483"/>
                  </a:ext>
                </a:extLst>
              </a:tr>
            </a:tbl>
          </a:graphicData>
        </a:graphic>
      </p:graphicFrame>
      <p:sp>
        <p:nvSpPr>
          <p:cNvPr id="8" name="ZoneTexte 7"/>
          <p:cNvSpPr txBox="1"/>
          <p:nvPr/>
        </p:nvSpPr>
        <p:spPr>
          <a:xfrm>
            <a:off x="997527" y="6294959"/>
            <a:ext cx="1544012" cy="246221"/>
          </a:xfrm>
          <a:prstGeom prst="rect">
            <a:avLst/>
          </a:prstGeom>
          <a:noFill/>
        </p:spPr>
        <p:txBody>
          <a:bodyPr wrap="none" rtlCol="0">
            <a:spAutoFit/>
          </a:bodyPr>
          <a:lstStyle/>
          <a:p>
            <a:r>
              <a:rPr lang="fr-CH" sz="1000" dirty="0">
                <a:latin typeface="Helvetica" panose="020B0604020202030204" pitchFamily="34" charset="0"/>
              </a:rPr>
              <a:t>NB: FOV = </a:t>
            </a:r>
            <a:r>
              <a:rPr lang="fr-CH" sz="1000" dirty="0" err="1">
                <a:latin typeface="Helvetica" panose="020B0604020202030204" pitchFamily="34" charset="0"/>
              </a:rPr>
              <a:t>field</a:t>
            </a:r>
            <a:r>
              <a:rPr lang="fr-CH" sz="1000" dirty="0">
                <a:latin typeface="Helvetica" panose="020B0604020202030204" pitchFamily="34" charset="0"/>
              </a:rPr>
              <a:t> of </a:t>
            </a:r>
            <a:r>
              <a:rPr lang="fr-CH" sz="1000" dirty="0" err="1">
                <a:latin typeface="Helvetica" panose="020B0604020202030204" pitchFamily="34" charset="0"/>
              </a:rPr>
              <a:t>view</a:t>
            </a:r>
            <a:r>
              <a:rPr lang="fr-CH" sz="1000" dirty="0">
                <a:latin typeface="Helvetica" panose="020B0604020202030204" pitchFamily="34" charset="0"/>
              </a:rPr>
              <a:t> </a:t>
            </a:r>
          </a:p>
        </p:txBody>
      </p:sp>
      <p:sp>
        <p:nvSpPr>
          <p:cNvPr id="3" name="ZoneTexte 2">
            <a:extLst>
              <a:ext uri="{FF2B5EF4-FFF2-40B4-BE49-F238E27FC236}">
                <a16:creationId xmlns:a16="http://schemas.microsoft.com/office/drawing/2014/main" id="{6349C5D2-DE36-CAE4-0BC7-88AFA35BF4D1}"/>
              </a:ext>
            </a:extLst>
          </p:cNvPr>
          <p:cNvSpPr txBox="1"/>
          <p:nvPr/>
        </p:nvSpPr>
        <p:spPr>
          <a:xfrm>
            <a:off x="5278582" y="1600200"/>
            <a:ext cx="1334211" cy="584775"/>
          </a:xfrm>
          <a:prstGeom prst="rect">
            <a:avLst/>
          </a:prstGeom>
          <a:noFill/>
        </p:spPr>
        <p:txBody>
          <a:bodyPr wrap="none" rtlCol="0">
            <a:spAutoFit/>
          </a:bodyPr>
          <a:lstStyle/>
          <a:p>
            <a:r>
              <a:rPr lang="fr-CH" sz="3200" dirty="0">
                <a:solidFill>
                  <a:srgbClr val="FF0000"/>
                </a:solidFill>
              </a:rPr>
              <a:t>IMAGE</a:t>
            </a:r>
          </a:p>
        </p:txBody>
      </p:sp>
    </p:spTree>
    <p:extLst>
      <p:ext uri="{BB962C8B-B14F-4D97-AF65-F5344CB8AC3E}">
        <p14:creationId xmlns:p14="http://schemas.microsoft.com/office/powerpoint/2010/main" val="1158618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18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the basics</a:t>
            </a:r>
          </a:p>
        </p:txBody>
      </p:sp>
      <p:sp>
        <p:nvSpPr>
          <p:cNvPr id="48" name="Espace réservé du contenu 2"/>
          <p:cNvSpPr txBox="1">
            <a:spLocks/>
          </p:cNvSpPr>
          <p:nvPr/>
        </p:nvSpPr>
        <p:spPr>
          <a:xfrm>
            <a:off x="863146" y="1521605"/>
            <a:ext cx="7952124" cy="6019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fr-FR" sz="2000" dirty="0">
                <a:latin typeface="Gill Sans Nova Light"/>
              </a:rPr>
              <a:t>Two operating modes</a:t>
            </a:r>
            <a:r>
              <a:rPr lang="en-US" altLang="fr-FR" dirty="0"/>
              <a:t>:</a:t>
            </a:r>
          </a:p>
        </p:txBody>
      </p:sp>
      <p:pic>
        <p:nvPicPr>
          <p:cNvPr id="2" name="Image 1"/>
          <p:cNvPicPr>
            <a:picLocks noChangeAspect="1"/>
          </p:cNvPicPr>
          <p:nvPr/>
        </p:nvPicPr>
        <p:blipFill>
          <a:blip r:embed="rId3"/>
          <a:stretch>
            <a:fillRect/>
          </a:stretch>
        </p:blipFill>
        <p:spPr>
          <a:xfrm>
            <a:off x="2327079" y="2255162"/>
            <a:ext cx="3287791" cy="3314164"/>
          </a:xfrm>
          <a:prstGeom prst="rect">
            <a:avLst/>
          </a:prstGeom>
        </p:spPr>
      </p:pic>
      <p:sp>
        <p:nvSpPr>
          <p:cNvPr id="5" name="ZoneTexte 4"/>
          <p:cNvSpPr txBox="1"/>
          <p:nvPr/>
        </p:nvSpPr>
        <p:spPr>
          <a:xfrm>
            <a:off x="3250264" y="5700964"/>
            <a:ext cx="1441420" cy="369332"/>
          </a:xfrm>
          <a:prstGeom prst="rect">
            <a:avLst/>
          </a:prstGeom>
          <a:noFill/>
        </p:spPr>
        <p:txBody>
          <a:bodyPr wrap="none" rtlCol="0">
            <a:spAutoFit/>
          </a:bodyPr>
          <a:lstStyle/>
          <a:p>
            <a:r>
              <a:rPr lang="fr-CH" dirty="0" err="1">
                <a:latin typeface="Gill Sans Nova Light"/>
              </a:rPr>
              <a:t>Fluoroscopy</a:t>
            </a:r>
            <a:endParaRPr lang="fr-CH" dirty="0">
              <a:latin typeface="Gill Sans Nova Light"/>
            </a:endParaRPr>
          </a:p>
        </p:txBody>
      </p:sp>
      <p:sp>
        <p:nvSpPr>
          <p:cNvPr id="52" name="ZoneTexte 51"/>
          <p:cNvSpPr txBox="1"/>
          <p:nvPr/>
        </p:nvSpPr>
        <p:spPr>
          <a:xfrm>
            <a:off x="7536356" y="5623546"/>
            <a:ext cx="1544012" cy="369332"/>
          </a:xfrm>
          <a:prstGeom prst="rect">
            <a:avLst/>
          </a:prstGeom>
          <a:noFill/>
        </p:spPr>
        <p:txBody>
          <a:bodyPr wrap="none" rtlCol="0">
            <a:spAutoFit/>
          </a:bodyPr>
          <a:lstStyle/>
          <a:p>
            <a:r>
              <a:rPr lang="fr-CH" dirty="0" err="1">
                <a:latin typeface="Gill Sans Nova Light"/>
              </a:rPr>
              <a:t>Fluorography</a:t>
            </a:r>
            <a:endParaRPr lang="fr-CH" dirty="0">
              <a:latin typeface="Gill Sans Nova Light"/>
            </a:endParaRPr>
          </a:p>
        </p:txBody>
      </p:sp>
      <p:pic>
        <p:nvPicPr>
          <p:cNvPr id="7" name="Image 6"/>
          <p:cNvPicPr>
            <a:picLocks noChangeAspect="1"/>
          </p:cNvPicPr>
          <p:nvPr/>
        </p:nvPicPr>
        <p:blipFill>
          <a:blip r:embed="rId4"/>
          <a:stretch>
            <a:fillRect/>
          </a:stretch>
        </p:blipFill>
        <p:spPr>
          <a:xfrm>
            <a:off x="6648668" y="2245365"/>
            <a:ext cx="3315074" cy="3323961"/>
          </a:xfrm>
          <a:prstGeom prst="rect">
            <a:avLst/>
          </a:prstGeom>
        </p:spPr>
      </p:pic>
    </p:spTree>
    <p:extLst>
      <p:ext uri="{BB962C8B-B14F-4D97-AF65-F5344CB8AC3E}">
        <p14:creationId xmlns:p14="http://schemas.microsoft.com/office/powerpoint/2010/main" val="1786628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19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the basics</a:t>
            </a:r>
          </a:p>
        </p:txBody>
      </p:sp>
      <p:sp>
        <p:nvSpPr>
          <p:cNvPr id="48" name="Espace réservé du contenu 2"/>
          <p:cNvSpPr txBox="1">
            <a:spLocks/>
          </p:cNvSpPr>
          <p:nvPr/>
        </p:nvSpPr>
        <p:spPr>
          <a:xfrm>
            <a:off x="863146" y="1521605"/>
            <a:ext cx="7952124" cy="6019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fr-FR" sz="2000" dirty="0">
                <a:latin typeface="Gill Sans Nova Light"/>
              </a:rPr>
              <a:t>Two operating modes</a:t>
            </a:r>
            <a:r>
              <a:rPr lang="en-US" altLang="fr-FR" dirty="0"/>
              <a:t>:</a:t>
            </a:r>
          </a:p>
        </p:txBody>
      </p:sp>
      <p:pic>
        <p:nvPicPr>
          <p:cNvPr id="2" name="Image 1"/>
          <p:cNvPicPr>
            <a:picLocks noChangeAspect="1"/>
          </p:cNvPicPr>
          <p:nvPr/>
        </p:nvPicPr>
        <p:blipFill>
          <a:blip r:embed="rId3"/>
          <a:stretch>
            <a:fillRect/>
          </a:stretch>
        </p:blipFill>
        <p:spPr>
          <a:xfrm>
            <a:off x="1257597" y="2123524"/>
            <a:ext cx="1443876" cy="1455458"/>
          </a:xfrm>
          <a:prstGeom prst="rect">
            <a:avLst/>
          </a:prstGeom>
        </p:spPr>
      </p:pic>
      <p:sp>
        <p:nvSpPr>
          <p:cNvPr id="5" name="ZoneTexte 4"/>
          <p:cNvSpPr txBox="1"/>
          <p:nvPr/>
        </p:nvSpPr>
        <p:spPr>
          <a:xfrm>
            <a:off x="2829827" y="2214616"/>
            <a:ext cx="1441420" cy="369332"/>
          </a:xfrm>
          <a:prstGeom prst="rect">
            <a:avLst/>
          </a:prstGeom>
          <a:noFill/>
        </p:spPr>
        <p:txBody>
          <a:bodyPr wrap="none" rtlCol="0">
            <a:spAutoFit/>
          </a:bodyPr>
          <a:lstStyle/>
          <a:p>
            <a:r>
              <a:rPr lang="fr-CH" dirty="0" err="1">
                <a:latin typeface="Gill Sans Nova Light"/>
              </a:rPr>
              <a:t>Fluoroscopy</a:t>
            </a:r>
            <a:endParaRPr lang="fr-CH" dirty="0">
              <a:latin typeface="Gill Sans Nova Light"/>
            </a:endParaRPr>
          </a:p>
        </p:txBody>
      </p:sp>
      <p:sp>
        <p:nvSpPr>
          <p:cNvPr id="52" name="ZoneTexte 51"/>
          <p:cNvSpPr txBox="1"/>
          <p:nvPr/>
        </p:nvSpPr>
        <p:spPr>
          <a:xfrm>
            <a:off x="8458314" y="2215024"/>
            <a:ext cx="1544012" cy="369332"/>
          </a:xfrm>
          <a:prstGeom prst="rect">
            <a:avLst/>
          </a:prstGeom>
          <a:noFill/>
        </p:spPr>
        <p:txBody>
          <a:bodyPr wrap="none" rtlCol="0">
            <a:spAutoFit/>
          </a:bodyPr>
          <a:lstStyle/>
          <a:p>
            <a:r>
              <a:rPr lang="fr-CH" dirty="0" err="1">
                <a:latin typeface="Gill Sans Nova Light"/>
              </a:rPr>
              <a:t>Fluorography</a:t>
            </a:r>
            <a:endParaRPr lang="fr-CH" dirty="0">
              <a:latin typeface="Gill Sans Nova Light"/>
            </a:endParaRPr>
          </a:p>
        </p:txBody>
      </p:sp>
      <p:sp>
        <p:nvSpPr>
          <p:cNvPr id="12" name="ZoneTexte 11"/>
          <p:cNvSpPr txBox="1"/>
          <p:nvPr/>
        </p:nvSpPr>
        <p:spPr>
          <a:xfrm>
            <a:off x="2975800" y="2614029"/>
            <a:ext cx="2986694" cy="1815882"/>
          </a:xfrm>
          <a:prstGeom prst="rect">
            <a:avLst/>
          </a:prstGeom>
          <a:noFill/>
        </p:spPr>
        <p:txBody>
          <a:bodyPr wrap="square" rtlCol="0">
            <a:spAutoFit/>
          </a:bodyPr>
          <a:lstStyle/>
          <a:p>
            <a:pPr marL="285750" indent="-285750">
              <a:buFont typeface="Arial" panose="020B0604020202020204" pitchFamily="34" charset="0"/>
              <a:buChar char="•"/>
            </a:pPr>
            <a:r>
              <a:rPr lang="fr-CH" sz="1600" dirty="0" err="1">
                <a:latin typeface="Gill Sans Nova Light"/>
              </a:rPr>
              <a:t>Low</a:t>
            </a:r>
            <a:r>
              <a:rPr lang="fr-CH" sz="1600" dirty="0">
                <a:latin typeface="Gill Sans Nova Light"/>
              </a:rPr>
              <a:t> dose</a:t>
            </a:r>
          </a:p>
          <a:p>
            <a:pPr marL="285750" indent="-285750">
              <a:buFont typeface="Arial" panose="020B0604020202020204" pitchFamily="34" charset="0"/>
              <a:buChar char="•"/>
            </a:pPr>
            <a:r>
              <a:rPr lang="fr-CH" sz="1600" dirty="0">
                <a:latin typeface="Gill Sans Nova Light"/>
              </a:rPr>
              <a:t>High filtration (</a:t>
            </a:r>
            <a:r>
              <a:rPr lang="fr-CH" sz="1600" dirty="0" err="1">
                <a:latin typeface="Gill Sans Nova Light"/>
              </a:rPr>
              <a:t>copper</a:t>
            </a:r>
            <a:r>
              <a:rPr lang="fr-CH" sz="1600" dirty="0">
                <a:latin typeface="Gill Sans Nova Light"/>
              </a:rPr>
              <a:t>)</a:t>
            </a:r>
          </a:p>
          <a:p>
            <a:pPr marL="285750" indent="-285750">
              <a:buFont typeface="Arial" panose="020B0604020202020204" pitchFamily="34" charset="0"/>
              <a:buChar char="•"/>
            </a:pPr>
            <a:r>
              <a:rPr lang="fr-CH" sz="1600" dirty="0" err="1">
                <a:latin typeface="Gill Sans Nova Light"/>
              </a:rPr>
              <a:t>Low</a:t>
            </a:r>
            <a:r>
              <a:rPr lang="fr-CH" sz="1600" dirty="0">
                <a:latin typeface="Gill Sans Nova Light"/>
              </a:rPr>
              <a:t> image </a:t>
            </a:r>
            <a:r>
              <a:rPr lang="fr-CH" sz="1600" dirty="0" err="1">
                <a:latin typeface="Gill Sans Nova Light"/>
              </a:rPr>
              <a:t>quality</a:t>
            </a:r>
            <a:endParaRPr lang="fr-CH" sz="1600" dirty="0">
              <a:latin typeface="Gill Sans Nova Light"/>
            </a:endParaRPr>
          </a:p>
          <a:p>
            <a:pPr marL="285750" indent="-285750">
              <a:buFont typeface="Arial" panose="020B0604020202020204" pitchFamily="34" charset="0"/>
              <a:buChar char="•"/>
            </a:pPr>
            <a:r>
              <a:rPr lang="fr-CH" sz="1600" dirty="0">
                <a:latin typeface="Gill Sans Nova Light"/>
              </a:rPr>
              <a:t>Noisy image</a:t>
            </a:r>
          </a:p>
          <a:p>
            <a:endParaRPr lang="fr-CH" sz="1600" dirty="0">
              <a:latin typeface="Gill Sans Nova Light"/>
            </a:endParaRPr>
          </a:p>
          <a:p>
            <a:r>
              <a:rPr lang="fr-CH" sz="1600" dirty="0" err="1">
                <a:latin typeface="Gill Sans Nova Light"/>
              </a:rPr>
              <a:t>Used</a:t>
            </a:r>
            <a:r>
              <a:rPr lang="fr-CH" sz="1600" dirty="0">
                <a:latin typeface="Gill Sans Nova Light"/>
              </a:rPr>
              <a:t> </a:t>
            </a:r>
            <a:r>
              <a:rPr lang="fr-CH" sz="1600" dirty="0" err="1">
                <a:latin typeface="Gill Sans Nova Light"/>
              </a:rPr>
              <a:t>during</a:t>
            </a:r>
            <a:r>
              <a:rPr lang="fr-CH" sz="1600" dirty="0">
                <a:latin typeface="Gill Sans Nova Light"/>
              </a:rPr>
              <a:t> </a:t>
            </a:r>
            <a:r>
              <a:rPr lang="fr-CH" sz="1600" dirty="0" err="1">
                <a:latin typeface="Gill Sans Nova Light"/>
              </a:rPr>
              <a:t>displacement</a:t>
            </a:r>
            <a:r>
              <a:rPr lang="fr-CH" sz="1600" dirty="0">
                <a:latin typeface="Gill Sans Nova Light"/>
              </a:rPr>
              <a:t> of the </a:t>
            </a:r>
            <a:r>
              <a:rPr lang="fr-CH" sz="1600" dirty="0" err="1">
                <a:latin typeface="Gill Sans Nova Light"/>
              </a:rPr>
              <a:t>catheter</a:t>
            </a:r>
            <a:endParaRPr lang="fr-CH" sz="1600" dirty="0">
              <a:latin typeface="Gill Sans Nova Light"/>
            </a:endParaRPr>
          </a:p>
        </p:txBody>
      </p:sp>
      <p:sp>
        <p:nvSpPr>
          <p:cNvPr id="13" name="ZoneTexte 12"/>
          <p:cNvSpPr txBox="1"/>
          <p:nvPr/>
        </p:nvSpPr>
        <p:spPr>
          <a:xfrm>
            <a:off x="8681691" y="2558445"/>
            <a:ext cx="2986694" cy="1077218"/>
          </a:xfrm>
          <a:prstGeom prst="rect">
            <a:avLst/>
          </a:prstGeom>
          <a:noFill/>
        </p:spPr>
        <p:txBody>
          <a:bodyPr wrap="square" rtlCol="0">
            <a:spAutoFit/>
          </a:bodyPr>
          <a:lstStyle/>
          <a:p>
            <a:pPr marL="285750" indent="-285750">
              <a:buFont typeface="Arial" panose="020B0604020202020204" pitchFamily="34" charset="0"/>
              <a:buChar char="•"/>
            </a:pPr>
            <a:r>
              <a:rPr lang="fr-CH" sz="1600" dirty="0">
                <a:latin typeface="Gill Sans Nova Light"/>
              </a:rPr>
              <a:t>High dose</a:t>
            </a:r>
          </a:p>
          <a:p>
            <a:pPr marL="285750" indent="-285750">
              <a:buFont typeface="Arial" panose="020B0604020202020204" pitchFamily="34" charset="0"/>
              <a:buChar char="•"/>
            </a:pPr>
            <a:r>
              <a:rPr lang="fr-CH" sz="1600" dirty="0" err="1">
                <a:latin typeface="Gill Sans Nova Light"/>
              </a:rPr>
              <a:t>Very</a:t>
            </a:r>
            <a:r>
              <a:rPr lang="fr-CH" sz="1600" dirty="0">
                <a:latin typeface="Gill Sans Nova Light"/>
              </a:rPr>
              <a:t> good image </a:t>
            </a:r>
            <a:r>
              <a:rPr lang="fr-CH" sz="1600" dirty="0" err="1">
                <a:latin typeface="Gill Sans Nova Light"/>
              </a:rPr>
              <a:t>quality</a:t>
            </a:r>
            <a:endParaRPr lang="fr-CH" sz="1600" dirty="0">
              <a:latin typeface="Gill Sans Nova Light"/>
            </a:endParaRPr>
          </a:p>
          <a:p>
            <a:endParaRPr lang="fr-CH" sz="1600" dirty="0">
              <a:latin typeface="Gill Sans Nova Light"/>
            </a:endParaRPr>
          </a:p>
          <a:p>
            <a:r>
              <a:rPr lang="fr-CH" sz="1600" dirty="0" err="1">
                <a:latin typeface="Gill Sans Nova Light"/>
              </a:rPr>
              <a:t>Used</a:t>
            </a:r>
            <a:r>
              <a:rPr lang="fr-CH" sz="1600" dirty="0">
                <a:latin typeface="Gill Sans Nova Light"/>
              </a:rPr>
              <a:t> to </a:t>
            </a:r>
            <a:r>
              <a:rPr lang="fr-CH" sz="1600" dirty="0" err="1">
                <a:latin typeface="Gill Sans Nova Light"/>
              </a:rPr>
              <a:t>saved</a:t>
            </a:r>
            <a:r>
              <a:rPr lang="fr-CH" sz="1600" dirty="0">
                <a:latin typeface="Gill Sans Nova Light"/>
              </a:rPr>
              <a:t> the images</a:t>
            </a:r>
          </a:p>
        </p:txBody>
      </p:sp>
      <p:sp>
        <p:nvSpPr>
          <p:cNvPr id="15" name="ZoneTexte 14"/>
          <p:cNvSpPr txBox="1"/>
          <p:nvPr/>
        </p:nvSpPr>
        <p:spPr>
          <a:xfrm>
            <a:off x="2975800" y="5849311"/>
            <a:ext cx="7640561" cy="338554"/>
          </a:xfrm>
          <a:prstGeom prst="rect">
            <a:avLst/>
          </a:prstGeom>
          <a:noFill/>
        </p:spPr>
        <p:txBody>
          <a:bodyPr wrap="square" rtlCol="0">
            <a:spAutoFit/>
          </a:bodyPr>
          <a:lstStyle/>
          <a:p>
            <a:r>
              <a:rPr lang="fr-CH" sz="1600" dirty="0" err="1">
                <a:latin typeface="Gill Sans Nova Light"/>
              </a:rPr>
              <a:t>Fluorography</a:t>
            </a:r>
            <a:r>
              <a:rPr lang="fr-CH" sz="1600" dirty="0">
                <a:latin typeface="Gill Sans Nova Light"/>
              </a:rPr>
              <a:t> mode </a:t>
            </a:r>
            <a:r>
              <a:rPr lang="fr-CH" sz="1600" dirty="0" err="1">
                <a:latin typeface="Gill Sans Nova Light"/>
              </a:rPr>
              <a:t>should</a:t>
            </a:r>
            <a:r>
              <a:rPr lang="fr-CH" sz="1600" dirty="0">
                <a:latin typeface="Gill Sans Nova Light"/>
              </a:rPr>
              <a:t> </a:t>
            </a:r>
            <a:r>
              <a:rPr lang="fr-CH" sz="1600" dirty="0" err="1">
                <a:latin typeface="Gill Sans Nova Light"/>
              </a:rPr>
              <a:t>be</a:t>
            </a:r>
            <a:r>
              <a:rPr lang="fr-CH" sz="1600" dirty="0">
                <a:latin typeface="Gill Sans Nova Light"/>
              </a:rPr>
              <a:t> </a:t>
            </a:r>
            <a:r>
              <a:rPr lang="fr-CH" sz="1600" dirty="0" err="1">
                <a:latin typeface="Gill Sans Nova Light"/>
              </a:rPr>
              <a:t>used</a:t>
            </a:r>
            <a:r>
              <a:rPr lang="fr-CH" sz="1600" dirty="0">
                <a:latin typeface="Gill Sans Nova Light"/>
              </a:rPr>
              <a:t> </a:t>
            </a:r>
            <a:r>
              <a:rPr lang="fr-CH" sz="1600" dirty="0" err="1">
                <a:latin typeface="Gill Sans Nova Light"/>
              </a:rPr>
              <a:t>with</a:t>
            </a:r>
            <a:r>
              <a:rPr lang="fr-CH" sz="1600" dirty="0">
                <a:latin typeface="Gill Sans Nova Light"/>
              </a:rPr>
              <a:t> care, </a:t>
            </a:r>
            <a:r>
              <a:rPr lang="fr-CH" sz="1600" dirty="0" err="1">
                <a:latin typeface="Gill Sans Nova Light"/>
              </a:rPr>
              <a:t>always</a:t>
            </a:r>
            <a:r>
              <a:rPr lang="fr-CH" sz="1600" dirty="0">
                <a:latin typeface="Gill Sans Nova Light"/>
              </a:rPr>
              <a:t> </a:t>
            </a:r>
            <a:r>
              <a:rPr lang="fr-CH" sz="1600" dirty="0" err="1">
                <a:latin typeface="Gill Sans Nova Light"/>
              </a:rPr>
              <a:t>prefer</a:t>
            </a:r>
            <a:r>
              <a:rPr lang="fr-CH" sz="1600" dirty="0">
                <a:latin typeface="Gill Sans Nova Light"/>
              </a:rPr>
              <a:t> </a:t>
            </a:r>
            <a:r>
              <a:rPr lang="fr-CH" sz="1600" dirty="0" err="1">
                <a:latin typeface="Gill Sans Nova Light"/>
              </a:rPr>
              <a:t>Fluoroscopy</a:t>
            </a:r>
            <a:r>
              <a:rPr lang="fr-CH" sz="1600" dirty="0">
                <a:latin typeface="Gill Sans Nova Light"/>
              </a:rPr>
              <a:t> mode</a:t>
            </a:r>
          </a:p>
        </p:txBody>
      </p:sp>
      <p:pic>
        <p:nvPicPr>
          <p:cNvPr id="7" name="Image 6"/>
          <p:cNvPicPr>
            <a:picLocks noChangeAspect="1"/>
          </p:cNvPicPr>
          <p:nvPr/>
        </p:nvPicPr>
        <p:blipFill>
          <a:blip r:embed="rId4"/>
          <a:stretch>
            <a:fillRect/>
          </a:stretch>
        </p:blipFill>
        <p:spPr>
          <a:xfrm>
            <a:off x="6901722" y="2123524"/>
            <a:ext cx="1444904" cy="1448778"/>
          </a:xfrm>
          <a:prstGeom prst="rect">
            <a:avLst/>
          </a:prstGeom>
        </p:spPr>
      </p:pic>
      <p:sp>
        <p:nvSpPr>
          <p:cNvPr id="17" name="ZoneTexte 16"/>
          <p:cNvSpPr txBox="1"/>
          <p:nvPr/>
        </p:nvSpPr>
        <p:spPr>
          <a:xfrm>
            <a:off x="4638033" y="4608580"/>
            <a:ext cx="7640561" cy="830997"/>
          </a:xfrm>
          <a:prstGeom prst="rect">
            <a:avLst/>
          </a:prstGeom>
          <a:noFill/>
        </p:spPr>
        <p:txBody>
          <a:bodyPr wrap="square" rtlCol="0">
            <a:spAutoFit/>
          </a:bodyPr>
          <a:lstStyle/>
          <a:p>
            <a:r>
              <a:rPr lang="fr-CH" sz="1600" dirty="0">
                <a:latin typeface="Gill Sans Nova Light"/>
              </a:rPr>
              <a:t>kV and mA are </a:t>
            </a:r>
            <a:r>
              <a:rPr lang="fr-CH" sz="1600" dirty="0" err="1">
                <a:latin typeface="Gill Sans Nova Light"/>
              </a:rPr>
              <a:t>adapted</a:t>
            </a:r>
            <a:br>
              <a:rPr lang="fr-CH" sz="1600" dirty="0">
                <a:latin typeface="Gill Sans Nova Light"/>
              </a:rPr>
            </a:br>
            <a:r>
              <a:rPr lang="fr-CH" sz="1600" dirty="0">
                <a:latin typeface="Gill Sans Nova Light"/>
              </a:rPr>
              <a:t>      </a:t>
            </a:r>
            <a:r>
              <a:rPr lang="fr-CH" sz="1600" dirty="0" err="1">
                <a:latin typeface="Gill Sans Nova Light"/>
              </a:rPr>
              <a:t>increase</a:t>
            </a:r>
            <a:r>
              <a:rPr lang="fr-CH" sz="1600" dirty="0">
                <a:latin typeface="Gill Sans Nova Light"/>
              </a:rPr>
              <a:t> of kV: </a:t>
            </a:r>
            <a:r>
              <a:rPr lang="fr-CH" sz="1600" dirty="0" err="1">
                <a:latin typeface="Gill Sans Nova Light"/>
              </a:rPr>
              <a:t>low</a:t>
            </a:r>
            <a:r>
              <a:rPr lang="fr-CH" sz="1600" dirty="0">
                <a:latin typeface="Gill Sans Nova Light"/>
              </a:rPr>
              <a:t> dose mode</a:t>
            </a:r>
          </a:p>
          <a:p>
            <a:r>
              <a:rPr lang="fr-CH" sz="1600" dirty="0">
                <a:latin typeface="Gill Sans Nova Light"/>
              </a:rPr>
              <a:t>      mA </a:t>
            </a:r>
            <a:r>
              <a:rPr lang="fr-CH" sz="1600" dirty="0" err="1">
                <a:latin typeface="Gill Sans Nova Light"/>
              </a:rPr>
              <a:t>increase</a:t>
            </a:r>
            <a:r>
              <a:rPr lang="fr-CH" sz="1600" dirty="0">
                <a:latin typeface="Gill Sans Nova Light"/>
              </a:rPr>
              <a:t>: </a:t>
            </a:r>
            <a:r>
              <a:rPr lang="fr-CH" sz="1600" dirty="0" err="1">
                <a:latin typeface="Gill Sans Nova Light"/>
              </a:rPr>
              <a:t>increase</a:t>
            </a:r>
            <a:r>
              <a:rPr lang="fr-CH" sz="1600" dirty="0">
                <a:latin typeface="Gill Sans Nova Light"/>
              </a:rPr>
              <a:t> dose</a:t>
            </a:r>
          </a:p>
        </p:txBody>
      </p:sp>
      <p:sp>
        <p:nvSpPr>
          <p:cNvPr id="8" name="Accolade fermante 7"/>
          <p:cNvSpPr/>
          <p:nvPr/>
        </p:nvSpPr>
        <p:spPr>
          <a:xfrm>
            <a:off x="8143498" y="4634270"/>
            <a:ext cx="201282" cy="74820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8" name="ZoneTexte 17"/>
          <p:cNvSpPr txBox="1"/>
          <p:nvPr/>
        </p:nvSpPr>
        <p:spPr>
          <a:xfrm>
            <a:off x="8605781" y="4827666"/>
            <a:ext cx="3036944" cy="338554"/>
          </a:xfrm>
          <a:prstGeom prst="rect">
            <a:avLst/>
          </a:prstGeom>
          <a:noFill/>
        </p:spPr>
        <p:txBody>
          <a:bodyPr wrap="square" rtlCol="0">
            <a:spAutoFit/>
          </a:bodyPr>
          <a:lstStyle/>
          <a:p>
            <a:r>
              <a:rPr lang="fr-CH" sz="1600" dirty="0">
                <a:latin typeface="Gill Sans Nova Light"/>
              </a:rPr>
              <a:t>Brand </a:t>
            </a:r>
            <a:r>
              <a:rPr lang="fr-CH" sz="1600" dirty="0" err="1">
                <a:latin typeface="Gill Sans Nova Light"/>
              </a:rPr>
              <a:t>dependant</a:t>
            </a:r>
            <a:endParaRPr lang="fr-CH" sz="1600" dirty="0">
              <a:latin typeface="Gill Sans Nova Light"/>
            </a:endParaRPr>
          </a:p>
        </p:txBody>
      </p:sp>
    </p:spTree>
    <p:extLst>
      <p:ext uri="{BB962C8B-B14F-4D97-AF65-F5344CB8AC3E}">
        <p14:creationId xmlns:p14="http://schemas.microsoft.com/office/powerpoint/2010/main" val="67250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2</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INTRODUCTION</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9" y="-149361"/>
            <a:ext cx="4970462"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INTRODUCTION</a:t>
            </a:r>
          </a:p>
        </p:txBody>
      </p:sp>
      <p:sp>
        <p:nvSpPr>
          <p:cNvPr id="15" name="Espace réservé du texte 10">
            <a:extLst>
              <a:ext uri="{FF2B5EF4-FFF2-40B4-BE49-F238E27FC236}">
                <a16:creationId xmlns:a16="http://schemas.microsoft.com/office/drawing/2014/main" id="{2DDA8123-7ECD-2A44-A629-7F2DB0D01D34}"/>
              </a:ext>
            </a:extLst>
          </p:cNvPr>
          <p:cNvSpPr txBox="1">
            <a:spLocks/>
          </p:cNvSpPr>
          <p:nvPr/>
        </p:nvSpPr>
        <p:spPr>
          <a:xfrm>
            <a:off x="872555" y="1592768"/>
            <a:ext cx="10322605" cy="3099153"/>
          </a:xfrm>
          <a:prstGeom prst="rect">
            <a:avLst/>
          </a:prstGeom>
        </p:spPr>
        <p:txBody>
          <a:bodyPr vert="horz" lIns="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Gill Sans Nova Light"/>
              </a:rPr>
              <a:t>In the medical field, it is common to need to visualize the inside of the human body.</a:t>
            </a:r>
            <a:r>
              <a:rPr lang="fr-CH" dirty="0">
                <a:solidFill>
                  <a:srgbClr val="000000"/>
                </a:solidFill>
                <a:latin typeface="Gill Sans Nova Light"/>
              </a:rPr>
              <a:t> </a:t>
            </a:r>
            <a:endParaRPr lang="en-US" dirty="0">
              <a:solidFill>
                <a:srgbClr val="000000"/>
              </a:solidFill>
              <a:latin typeface="Gill Sans Nova Light"/>
            </a:endParaRPr>
          </a:p>
        </p:txBody>
      </p:sp>
      <p:pic>
        <p:nvPicPr>
          <p:cNvPr id="5122" name="Picture 2" descr="Since when is the heart in the middle of your chest, and your stomach is  directly under your heart? : r/Retcon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8402" y="2321103"/>
            <a:ext cx="3086899" cy="453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21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20</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the basics</a:t>
            </a:r>
          </a:p>
        </p:txBody>
      </p:sp>
      <p:pic>
        <p:nvPicPr>
          <p:cNvPr id="6146" name="Picture 2" descr="Foot switch x-r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537"/>
          <a:stretch/>
        </p:blipFill>
        <p:spPr bwMode="auto">
          <a:xfrm>
            <a:off x="4458645" y="1516015"/>
            <a:ext cx="3317534" cy="2488130"/>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5403273" y="2707771"/>
            <a:ext cx="642347" cy="60456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5" name="Connecteur droit avec flèche 4"/>
          <p:cNvCxnSpPr/>
          <p:nvPr/>
        </p:nvCxnSpPr>
        <p:spPr>
          <a:xfrm flipH="1">
            <a:off x="4844053" y="3343275"/>
            <a:ext cx="748145" cy="93103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4643311" y="4004145"/>
            <a:ext cx="406820" cy="4758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6268552" y="2467297"/>
            <a:ext cx="642347" cy="60456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7" name="Connecteur droit avec flèche 16"/>
          <p:cNvCxnSpPr/>
          <p:nvPr/>
        </p:nvCxnSpPr>
        <p:spPr>
          <a:xfrm>
            <a:off x="6761497" y="3174865"/>
            <a:ext cx="752076" cy="130517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7239556" y="4004145"/>
            <a:ext cx="340820" cy="4758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3776705" y="4565851"/>
            <a:ext cx="1441420" cy="369332"/>
          </a:xfrm>
          <a:prstGeom prst="rect">
            <a:avLst/>
          </a:prstGeom>
          <a:noFill/>
        </p:spPr>
        <p:txBody>
          <a:bodyPr wrap="none" rtlCol="0">
            <a:spAutoFit/>
          </a:bodyPr>
          <a:lstStyle/>
          <a:p>
            <a:r>
              <a:rPr lang="fr-CH" dirty="0" err="1">
                <a:latin typeface="Gill Sans Nova Light"/>
              </a:rPr>
              <a:t>Fluoroscopy</a:t>
            </a:r>
            <a:endParaRPr lang="fr-CH" dirty="0">
              <a:latin typeface="Gill Sans Nova Light"/>
            </a:endParaRPr>
          </a:p>
        </p:txBody>
      </p:sp>
      <p:pic>
        <p:nvPicPr>
          <p:cNvPr id="22" name="Image 21"/>
          <p:cNvPicPr>
            <a:picLocks noChangeAspect="1"/>
          </p:cNvPicPr>
          <p:nvPr/>
        </p:nvPicPr>
        <p:blipFill>
          <a:blip r:embed="rId4"/>
          <a:stretch>
            <a:fillRect/>
          </a:stretch>
        </p:blipFill>
        <p:spPr>
          <a:xfrm>
            <a:off x="1258412" y="3906604"/>
            <a:ext cx="1443876" cy="1455458"/>
          </a:xfrm>
          <a:prstGeom prst="rect">
            <a:avLst/>
          </a:prstGeom>
        </p:spPr>
      </p:pic>
      <p:pic>
        <p:nvPicPr>
          <p:cNvPr id="23" name="Image 22"/>
          <p:cNvPicPr>
            <a:picLocks noChangeAspect="1"/>
          </p:cNvPicPr>
          <p:nvPr/>
        </p:nvPicPr>
        <p:blipFill>
          <a:blip r:embed="rId5"/>
          <a:stretch>
            <a:fillRect/>
          </a:stretch>
        </p:blipFill>
        <p:spPr>
          <a:xfrm>
            <a:off x="9827209" y="3906604"/>
            <a:ext cx="1444904" cy="1448778"/>
          </a:xfrm>
          <a:prstGeom prst="rect">
            <a:avLst/>
          </a:prstGeom>
        </p:spPr>
      </p:pic>
      <p:sp>
        <p:nvSpPr>
          <p:cNvPr id="24" name="ZoneTexte 23"/>
          <p:cNvSpPr txBox="1"/>
          <p:nvPr/>
        </p:nvSpPr>
        <p:spPr>
          <a:xfrm>
            <a:off x="7137535" y="4565851"/>
            <a:ext cx="1544012" cy="369332"/>
          </a:xfrm>
          <a:prstGeom prst="rect">
            <a:avLst/>
          </a:prstGeom>
          <a:noFill/>
        </p:spPr>
        <p:txBody>
          <a:bodyPr wrap="none" rtlCol="0">
            <a:spAutoFit/>
          </a:bodyPr>
          <a:lstStyle/>
          <a:p>
            <a:r>
              <a:rPr lang="fr-CH" dirty="0" err="1">
                <a:latin typeface="Gill Sans Nova Light"/>
              </a:rPr>
              <a:t>Fluorography</a:t>
            </a:r>
            <a:endParaRPr lang="fr-CH" dirty="0">
              <a:latin typeface="Gill Sans Nova Light"/>
            </a:endParaRPr>
          </a:p>
        </p:txBody>
      </p:sp>
      <p:sp>
        <p:nvSpPr>
          <p:cNvPr id="27" name="ZoneTexte 26"/>
          <p:cNvSpPr txBox="1"/>
          <p:nvPr/>
        </p:nvSpPr>
        <p:spPr>
          <a:xfrm>
            <a:off x="3165159" y="5016828"/>
            <a:ext cx="2412840" cy="307777"/>
          </a:xfrm>
          <a:prstGeom prst="rect">
            <a:avLst/>
          </a:prstGeom>
          <a:noFill/>
        </p:spPr>
        <p:txBody>
          <a:bodyPr wrap="none" rtlCol="0">
            <a:spAutoFit/>
          </a:bodyPr>
          <a:lstStyle/>
          <a:p>
            <a:r>
              <a:rPr lang="fr-CH" sz="1400" b="1" dirty="0">
                <a:latin typeface="Gill Sans Nova Light"/>
              </a:rPr>
              <a:t>5 to 50 </a:t>
            </a:r>
            <a:r>
              <a:rPr lang="fr-CH" sz="1400" b="1" dirty="0" err="1">
                <a:latin typeface="Gill Sans Nova Light"/>
              </a:rPr>
              <a:t>mGy</a:t>
            </a:r>
            <a:r>
              <a:rPr lang="fr-CH" sz="1400" b="1" dirty="0">
                <a:latin typeface="Gill Sans Nova Light"/>
              </a:rPr>
              <a:t>/min </a:t>
            </a:r>
            <a:r>
              <a:rPr lang="fr-CH" sz="1400" dirty="0">
                <a:latin typeface="Gill Sans Nova Light"/>
              </a:rPr>
              <a:t>(to 15 </a:t>
            </a:r>
            <a:r>
              <a:rPr lang="fr-CH" sz="1400" dirty="0" err="1">
                <a:latin typeface="Gill Sans Nova Light"/>
              </a:rPr>
              <a:t>ips</a:t>
            </a:r>
            <a:r>
              <a:rPr lang="fr-CH" sz="1400" dirty="0">
                <a:latin typeface="Gill Sans Nova Light"/>
              </a:rPr>
              <a:t>)</a:t>
            </a:r>
          </a:p>
        </p:txBody>
      </p:sp>
      <p:sp>
        <p:nvSpPr>
          <p:cNvPr id="28" name="ZoneTexte 27"/>
          <p:cNvSpPr txBox="1"/>
          <p:nvPr/>
        </p:nvSpPr>
        <p:spPr>
          <a:xfrm>
            <a:off x="1120867" y="6246430"/>
            <a:ext cx="2295821" cy="307777"/>
          </a:xfrm>
          <a:prstGeom prst="rect">
            <a:avLst/>
          </a:prstGeom>
          <a:noFill/>
        </p:spPr>
        <p:txBody>
          <a:bodyPr wrap="none" rtlCol="0">
            <a:spAutoFit/>
          </a:bodyPr>
          <a:lstStyle/>
          <a:p>
            <a:r>
              <a:rPr lang="fr-CH" sz="1400" dirty="0">
                <a:latin typeface="Gill Sans Nova Light"/>
              </a:rPr>
              <a:t>NB: Data for 20 cm PMMA</a:t>
            </a:r>
          </a:p>
        </p:txBody>
      </p:sp>
      <p:sp>
        <p:nvSpPr>
          <p:cNvPr id="29" name="ZoneTexte 28"/>
          <p:cNvSpPr txBox="1"/>
          <p:nvPr/>
        </p:nvSpPr>
        <p:spPr>
          <a:xfrm>
            <a:off x="6786441" y="4992604"/>
            <a:ext cx="3834704" cy="1631216"/>
          </a:xfrm>
          <a:prstGeom prst="rect">
            <a:avLst/>
          </a:prstGeom>
          <a:noFill/>
        </p:spPr>
        <p:txBody>
          <a:bodyPr wrap="none" rtlCol="0">
            <a:spAutoFit/>
          </a:bodyPr>
          <a:lstStyle/>
          <a:p>
            <a:r>
              <a:rPr lang="fr-CH" sz="1400" dirty="0">
                <a:latin typeface="Gill Sans Nova Light"/>
              </a:rPr>
              <a:t>DSA: </a:t>
            </a:r>
          </a:p>
          <a:p>
            <a:r>
              <a:rPr lang="fr-CH" sz="1400" dirty="0">
                <a:latin typeface="Gill Sans Nova Light"/>
              </a:rPr>
              <a:t>    </a:t>
            </a:r>
            <a:r>
              <a:rPr lang="fr-CH" sz="1400" b="1" dirty="0">
                <a:latin typeface="Gill Sans Nova Light"/>
              </a:rPr>
              <a:t>0.5 to 5 </a:t>
            </a:r>
            <a:r>
              <a:rPr lang="fr-CH" sz="1400" b="1" dirty="0" err="1">
                <a:latin typeface="Gill Sans Nova Light"/>
              </a:rPr>
              <a:t>mGy</a:t>
            </a:r>
            <a:r>
              <a:rPr lang="fr-CH" sz="1400" b="1" dirty="0">
                <a:latin typeface="Gill Sans Nova Light"/>
              </a:rPr>
              <a:t>/image </a:t>
            </a:r>
          </a:p>
          <a:p>
            <a:r>
              <a:rPr lang="fr-CH" sz="1400" dirty="0">
                <a:latin typeface="Gill Sans Nova Light"/>
              </a:rPr>
              <a:t>    1 to 5 </a:t>
            </a:r>
            <a:r>
              <a:rPr lang="fr-CH" sz="1400" dirty="0" err="1">
                <a:latin typeface="Gill Sans Nova Light"/>
              </a:rPr>
              <a:t>ips</a:t>
            </a:r>
            <a:r>
              <a:rPr lang="fr-CH" sz="1400" dirty="0">
                <a:latin typeface="Gill Sans Nova Light"/>
              </a:rPr>
              <a:t> – </a:t>
            </a:r>
            <a:r>
              <a:rPr lang="fr-CH" sz="1400" dirty="0" err="1">
                <a:latin typeface="Gill Sans Nova Light"/>
              </a:rPr>
              <a:t>run</a:t>
            </a:r>
            <a:r>
              <a:rPr lang="fr-CH" sz="1400" dirty="0">
                <a:latin typeface="Gill Sans Nova Light"/>
              </a:rPr>
              <a:t> of 30 images – few seconds</a:t>
            </a:r>
          </a:p>
          <a:p>
            <a:r>
              <a:rPr lang="fr-CH" sz="1400" dirty="0">
                <a:latin typeface="Gill Sans Nova Light"/>
              </a:rPr>
              <a:t>     = 15 to 150 </a:t>
            </a:r>
            <a:r>
              <a:rPr lang="fr-CH" sz="1400" dirty="0" err="1">
                <a:latin typeface="Gill Sans Nova Light"/>
              </a:rPr>
              <a:t>mGy</a:t>
            </a:r>
            <a:r>
              <a:rPr lang="fr-CH" sz="1400" dirty="0">
                <a:latin typeface="Gill Sans Nova Light"/>
              </a:rPr>
              <a:t> per </a:t>
            </a:r>
            <a:r>
              <a:rPr lang="fr-CH" sz="1400" dirty="0" err="1">
                <a:latin typeface="Gill Sans Nova Light"/>
              </a:rPr>
              <a:t>sequence</a:t>
            </a:r>
            <a:endParaRPr lang="fr-CH" sz="1400" dirty="0">
              <a:latin typeface="Gill Sans Nova Light"/>
            </a:endParaRPr>
          </a:p>
          <a:p>
            <a:r>
              <a:rPr lang="fr-CH" sz="1400" dirty="0" err="1">
                <a:latin typeface="Gill Sans Nova Light"/>
              </a:rPr>
              <a:t>Cine</a:t>
            </a:r>
            <a:r>
              <a:rPr lang="fr-CH" sz="1400" dirty="0">
                <a:latin typeface="Gill Sans Nova Light"/>
              </a:rPr>
              <a:t> :</a:t>
            </a:r>
            <a:br>
              <a:rPr lang="fr-CH" sz="1400" dirty="0">
                <a:latin typeface="Gill Sans Nova Light"/>
              </a:rPr>
            </a:br>
            <a:r>
              <a:rPr lang="fr-CH" sz="1400" dirty="0">
                <a:latin typeface="Gill Sans Nova Light"/>
              </a:rPr>
              <a:t>    </a:t>
            </a:r>
            <a:r>
              <a:rPr lang="fr-CH" sz="1400" b="1" dirty="0">
                <a:latin typeface="Gill Sans Nova Light"/>
              </a:rPr>
              <a:t>50 to 150 </a:t>
            </a:r>
            <a:r>
              <a:rPr lang="fr-CH" sz="1400" b="1" dirty="0" err="1">
                <a:latin typeface="Gill Sans Nova Light"/>
              </a:rPr>
              <a:t>mGy</a:t>
            </a:r>
            <a:r>
              <a:rPr lang="fr-CH" sz="1400" b="1" dirty="0">
                <a:latin typeface="Gill Sans Nova Light"/>
              </a:rPr>
              <a:t>/min </a:t>
            </a:r>
            <a:r>
              <a:rPr lang="fr-CH" sz="1400" dirty="0">
                <a:latin typeface="Gill Sans Nova Light"/>
              </a:rPr>
              <a:t>(to 15 </a:t>
            </a:r>
            <a:r>
              <a:rPr lang="fr-CH" sz="1400" dirty="0" err="1">
                <a:latin typeface="Gill Sans Nova Light"/>
              </a:rPr>
              <a:t>ips</a:t>
            </a:r>
            <a:r>
              <a:rPr lang="fr-CH" sz="1400" dirty="0">
                <a:latin typeface="Gill Sans Nova Light"/>
              </a:rPr>
              <a:t>)</a:t>
            </a:r>
          </a:p>
          <a:p>
            <a:endParaRPr lang="fr-CH" sz="1600" dirty="0">
              <a:latin typeface="Gill Sans Nova Light"/>
            </a:endParaRPr>
          </a:p>
        </p:txBody>
      </p:sp>
    </p:spTree>
    <p:extLst>
      <p:ext uri="{BB962C8B-B14F-4D97-AF65-F5344CB8AC3E}">
        <p14:creationId xmlns:p14="http://schemas.microsoft.com/office/powerpoint/2010/main" val="51678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21</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the basics</a:t>
            </a:r>
          </a:p>
        </p:txBody>
      </p:sp>
      <p:sp>
        <p:nvSpPr>
          <p:cNvPr id="2" name="Ellipse 1"/>
          <p:cNvSpPr/>
          <p:nvPr/>
        </p:nvSpPr>
        <p:spPr>
          <a:xfrm>
            <a:off x="5403273" y="2497459"/>
            <a:ext cx="642347" cy="60456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Ellipse 14"/>
          <p:cNvSpPr/>
          <p:nvPr/>
        </p:nvSpPr>
        <p:spPr>
          <a:xfrm>
            <a:off x="6268552" y="2256985"/>
            <a:ext cx="642347" cy="60456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ZoneTexte 24"/>
          <p:cNvSpPr txBox="1"/>
          <p:nvPr/>
        </p:nvSpPr>
        <p:spPr>
          <a:xfrm>
            <a:off x="896470" y="1213068"/>
            <a:ext cx="2526846"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Effect</a:t>
            </a:r>
            <a:r>
              <a:rPr lang="fr-CH" sz="2000" u="sng" dirty="0">
                <a:solidFill>
                  <a:srgbClr val="000000"/>
                </a:solidFill>
                <a:latin typeface="Gill Sans Nova Light"/>
                <a:cs typeface="Gill Sans Light" panose="020B0302020104020203"/>
              </a:rPr>
              <a:t> of </a:t>
            </a:r>
            <a:r>
              <a:rPr lang="fr-CH" sz="2000" u="sng" dirty="0" err="1">
                <a:solidFill>
                  <a:srgbClr val="000000"/>
                </a:solidFill>
                <a:latin typeface="Gill Sans Nova Light"/>
                <a:cs typeface="Gill Sans Light" panose="020B0302020104020203"/>
              </a:rPr>
              <a:t>copper</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filter</a:t>
            </a:r>
            <a:endParaRPr lang="fr-CH" sz="2000" u="sng" dirty="0">
              <a:solidFill>
                <a:srgbClr val="000000"/>
              </a:solidFill>
              <a:latin typeface="Gill Sans Nova Light"/>
              <a:cs typeface="Gill Sans Light" panose="020B0302020104020203"/>
            </a:endParaRPr>
          </a:p>
        </p:txBody>
      </p:sp>
      <p:pic>
        <p:nvPicPr>
          <p:cNvPr id="2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328" y="2256984"/>
            <a:ext cx="4800455" cy="336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388" y="2256983"/>
            <a:ext cx="4800455" cy="336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p:cNvSpPr txBox="1"/>
          <p:nvPr/>
        </p:nvSpPr>
        <p:spPr>
          <a:xfrm>
            <a:off x="2658794" y="1855340"/>
            <a:ext cx="1826141" cy="369332"/>
          </a:xfrm>
          <a:prstGeom prst="rect">
            <a:avLst/>
          </a:prstGeom>
          <a:noFill/>
        </p:spPr>
        <p:txBody>
          <a:bodyPr wrap="none" rtlCol="0">
            <a:spAutoFit/>
          </a:bodyPr>
          <a:lstStyle/>
          <a:p>
            <a:r>
              <a:rPr lang="fr-CH" dirty="0" err="1">
                <a:latin typeface="Gill Sans Nova Light"/>
              </a:rPr>
              <a:t>Without</a:t>
            </a:r>
            <a:r>
              <a:rPr lang="fr-CH" dirty="0">
                <a:latin typeface="Gill Sans Nova Light"/>
              </a:rPr>
              <a:t> Cu </a:t>
            </a:r>
            <a:r>
              <a:rPr lang="fr-CH" dirty="0" err="1">
                <a:latin typeface="Gill Sans Nova Light"/>
              </a:rPr>
              <a:t>filter</a:t>
            </a:r>
            <a:endParaRPr lang="fr-CH" dirty="0">
              <a:latin typeface="Gill Sans Nova Light"/>
            </a:endParaRPr>
          </a:p>
        </p:txBody>
      </p:sp>
      <p:sp>
        <p:nvSpPr>
          <p:cNvPr id="32" name="ZoneTexte 31"/>
          <p:cNvSpPr txBox="1"/>
          <p:nvPr/>
        </p:nvSpPr>
        <p:spPr>
          <a:xfrm>
            <a:off x="7895854" y="1855340"/>
            <a:ext cx="1826141" cy="369332"/>
          </a:xfrm>
          <a:prstGeom prst="rect">
            <a:avLst/>
          </a:prstGeom>
          <a:noFill/>
        </p:spPr>
        <p:txBody>
          <a:bodyPr wrap="none" rtlCol="0">
            <a:spAutoFit/>
          </a:bodyPr>
          <a:lstStyle/>
          <a:p>
            <a:r>
              <a:rPr lang="fr-CH" dirty="0" err="1">
                <a:latin typeface="Gill Sans Nova Light"/>
              </a:rPr>
              <a:t>Without</a:t>
            </a:r>
            <a:r>
              <a:rPr lang="fr-CH" dirty="0">
                <a:latin typeface="Gill Sans Nova Light"/>
              </a:rPr>
              <a:t> Cu </a:t>
            </a:r>
            <a:r>
              <a:rPr lang="fr-CH" dirty="0" err="1">
                <a:latin typeface="Gill Sans Nova Light"/>
              </a:rPr>
              <a:t>filter</a:t>
            </a:r>
            <a:endParaRPr lang="fr-CH" dirty="0">
              <a:latin typeface="Gill Sans Nova Light"/>
            </a:endParaRPr>
          </a:p>
        </p:txBody>
      </p:sp>
      <p:sp>
        <p:nvSpPr>
          <p:cNvPr id="33" name="Rectangle 1028"/>
          <p:cNvSpPr>
            <a:spLocks noChangeArrowheads="1"/>
          </p:cNvSpPr>
          <p:nvPr/>
        </p:nvSpPr>
        <p:spPr bwMode="auto">
          <a:xfrm>
            <a:off x="2986901" y="5692986"/>
            <a:ext cx="7040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50000"/>
              </a:spcBef>
              <a:buFontTx/>
              <a:buNone/>
            </a:pPr>
            <a:r>
              <a:rPr lang="en-US" altLang="fr-FR" sz="1600" dirty="0">
                <a:solidFill>
                  <a:srgbClr val="000000"/>
                </a:solidFill>
                <a:latin typeface="Gill Sans Nova Light"/>
              </a:rPr>
              <a:t>X-ray spectrum at the </a:t>
            </a:r>
            <a:r>
              <a:rPr lang="en-US" altLang="fr-FR" sz="1600" dirty="0">
                <a:solidFill>
                  <a:srgbClr val="FF0000"/>
                </a:solidFill>
                <a:latin typeface="Gill Sans Nova Light"/>
              </a:rPr>
              <a:t>entrance </a:t>
            </a:r>
            <a:r>
              <a:rPr lang="en-US" altLang="fr-FR" sz="1600" dirty="0">
                <a:solidFill>
                  <a:srgbClr val="000000"/>
                </a:solidFill>
                <a:latin typeface="Gill Sans Nova Light"/>
              </a:rPr>
              <a:t>and </a:t>
            </a:r>
            <a:r>
              <a:rPr lang="en-US" altLang="fr-FR" sz="1600" dirty="0">
                <a:solidFill>
                  <a:srgbClr val="FF9933"/>
                </a:solidFill>
                <a:latin typeface="Gill Sans Nova Light"/>
              </a:rPr>
              <a:t>exit </a:t>
            </a:r>
            <a:r>
              <a:rPr lang="en-US" altLang="fr-FR" sz="1600" dirty="0">
                <a:solidFill>
                  <a:srgbClr val="000000"/>
                </a:solidFill>
                <a:latin typeface="Gill Sans Nova Light"/>
              </a:rPr>
              <a:t>of the patient – (without Cu filter) </a:t>
            </a:r>
          </a:p>
        </p:txBody>
      </p:sp>
    </p:spTree>
    <p:extLst>
      <p:ext uri="{BB962C8B-B14F-4D97-AF65-F5344CB8AC3E}">
        <p14:creationId xmlns:p14="http://schemas.microsoft.com/office/powerpoint/2010/main" val="1979159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the basics</a:t>
            </a:r>
          </a:p>
        </p:txBody>
      </p:sp>
      <p:sp>
        <p:nvSpPr>
          <p:cNvPr id="25" name="ZoneTexte 24"/>
          <p:cNvSpPr txBox="1"/>
          <p:nvPr/>
        </p:nvSpPr>
        <p:spPr>
          <a:xfrm>
            <a:off x="896470" y="1213068"/>
            <a:ext cx="4059125"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Automatic</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exposure</a:t>
            </a:r>
            <a:r>
              <a:rPr lang="fr-CH" sz="2000" u="sng" dirty="0">
                <a:solidFill>
                  <a:srgbClr val="000000"/>
                </a:solidFill>
                <a:latin typeface="Gill Sans Nova Light"/>
                <a:cs typeface="Gill Sans Light" panose="020B0302020104020203"/>
              </a:rPr>
              <a:t> control (AEC)</a:t>
            </a:r>
          </a:p>
        </p:txBody>
      </p:sp>
      <p:pic>
        <p:nvPicPr>
          <p:cNvPr id="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955" y="2016915"/>
            <a:ext cx="2683669" cy="351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 name="Picture 7" descr="g00jl30g6x.gif                                                 00008C4DIRA-GIM-FRV                    ABA78158:"/>
          <p:cNvPicPr>
            <a:picLocks noChangeAspect="1" noChangeArrowheads="1"/>
          </p:cNvPicPr>
          <p:nvPr/>
        </p:nvPicPr>
        <p:blipFill>
          <a:blip r:embed="rId4">
            <a:lum bright="-8000" contrast="20000"/>
            <a:extLst>
              <a:ext uri="{28A0092B-C50C-407E-A947-70E740481C1C}">
                <a14:useLocalDpi xmlns:a14="http://schemas.microsoft.com/office/drawing/2010/main" val="0"/>
              </a:ext>
            </a:extLst>
          </a:blip>
          <a:srcRect/>
          <a:stretch>
            <a:fillRect/>
          </a:stretch>
        </p:blipFill>
        <p:spPr bwMode="auto">
          <a:xfrm>
            <a:off x="7109156" y="1790175"/>
            <a:ext cx="2126284" cy="224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p:cNvSpPr txBox="1"/>
          <p:nvPr/>
        </p:nvSpPr>
        <p:spPr>
          <a:xfrm>
            <a:off x="5981044" y="4480041"/>
            <a:ext cx="4947188" cy="1169551"/>
          </a:xfrm>
          <a:prstGeom prst="rect">
            <a:avLst/>
          </a:prstGeom>
          <a:noFill/>
        </p:spPr>
        <p:txBody>
          <a:bodyPr wrap="none">
            <a:spAutoFit/>
          </a:bodyPr>
          <a:lstStyle/>
          <a:p>
            <a:pPr eaLnBrk="1" hangingPunct="1">
              <a:defRPr/>
            </a:pPr>
            <a:r>
              <a:rPr lang="en-GB" sz="1400" dirty="0">
                <a:latin typeface="Gill Sans Nova Light"/>
              </a:rPr>
              <a:t>Continuous monitoring of light output</a:t>
            </a:r>
          </a:p>
          <a:p>
            <a:pPr eaLnBrk="1" hangingPunct="1">
              <a:defRPr/>
            </a:pPr>
            <a:endParaRPr lang="en-GB" sz="1400" dirty="0">
              <a:latin typeface="Gill Sans Nova Light"/>
            </a:endParaRPr>
          </a:p>
          <a:p>
            <a:pPr>
              <a:defRPr/>
            </a:pPr>
            <a:r>
              <a:rPr lang="en-US" sz="1400" dirty="0">
                <a:latin typeface="Gill Sans Nova Light"/>
              </a:rPr>
              <a:t>Measurement of the average signal received by the detector</a:t>
            </a:r>
          </a:p>
          <a:p>
            <a:pPr>
              <a:defRPr/>
            </a:pPr>
            <a:r>
              <a:rPr lang="en-US" sz="1400" dirty="0">
                <a:latin typeface="Gill Sans Nova Light"/>
              </a:rPr>
              <a:t>	Action on the generator</a:t>
            </a:r>
            <a:endParaRPr lang="en-GB" sz="1400" dirty="0">
              <a:latin typeface="Gill Sans Nova Light"/>
            </a:endParaRPr>
          </a:p>
          <a:p>
            <a:pPr eaLnBrk="1" hangingPunct="1">
              <a:defRPr/>
            </a:pPr>
            <a:r>
              <a:rPr lang="en-GB" sz="1400" dirty="0">
                <a:latin typeface="Gill Sans Nova Light"/>
              </a:rPr>
              <a:t> 		</a:t>
            </a:r>
            <a:r>
              <a:rPr lang="en-GB" sz="1400" dirty="0">
                <a:solidFill>
                  <a:srgbClr val="CC3300"/>
                </a:solidFill>
                <a:latin typeface="Gill Sans Nova Light"/>
                <a:sym typeface="Wingdings" pitchFamily="2" charset="2"/>
              </a:rPr>
              <a:t> kV mA/ms per image</a:t>
            </a:r>
            <a:endParaRPr lang="en-GB" sz="1400" dirty="0">
              <a:solidFill>
                <a:srgbClr val="CC3300"/>
              </a:solidFill>
              <a:latin typeface="Gill Sans Nova Light"/>
            </a:endParaRPr>
          </a:p>
        </p:txBody>
      </p:sp>
    </p:spTree>
    <p:extLst>
      <p:ext uri="{BB962C8B-B14F-4D97-AF65-F5344CB8AC3E}">
        <p14:creationId xmlns:p14="http://schemas.microsoft.com/office/powerpoint/2010/main" val="718880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a:t>
            </a:r>
            <a:r>
              <a:rPr lang="fr-FR" dirty="0" err="1">
                <a:solidFill>
                  <a:srgbClr val="000000"/>
                </a:solidFill>
                <a:latin typeface="Gill Sans MT"/>
              </a:rPr>
              <a:t>Fluoro</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graphy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mode</a:t>
            </a:r>
          </a:p>
        </p:txBody>
      </p:sp>
      <p:sp>
        <p:nvSpPr>
          <p:cNvPr id="30" name="ZoneTexte 29"/>
          <p:cNvSpPr txBox="1"/>
          <p:nvPr/>
        </p:nvSpPr>
        <p:spPr>
          <a:xfrm>
            <a:off x="805880" y="1359372"/>
            <a:ext cx="4504759"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Digital </a:t>
            </a:r>
            <a:r>
              <a:rPr lang="fr-CH" sz="2000" u="sng" dirty="0" err="1">
                <a:solidFill>
                  <a:srgbClr val="000000"/>
                </a:solidFill>
                <a:latin typeface="Gill Sans Nova Light"/>
                <a:cs typeface="Gill Sans Light" panose="020B0302020104020203"/>
              </a:rPr>
              <a:t>substraction</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angiography</a:t>
            </a:r>
            <a:r>
              <a:rPr lang="fr-CH" sz="2000" u="sng" dirty="0">
                <a:solidFill>
                  <a:srgbClr val="000000"/>
                </a:solidFill>
                <a:latin typeface="Gill Sans Nova Light"/>
                <a:cs typeface="Gill Sans Light" panose="020B0302020104020203"/>
              </a:rPr>
              <a:t>: DSA</a:t>
            </a:r>
          </a:p>
        </p:txBody>
      </p:sp>
      <p:pic>
        <p:nvPicPr>
          <p:cNvPr id="31" name="Picture 2"/>
          <p:cNvPicPr>
            <a:picLocks noChangeAspect="1" noChangeArrowheads="1"/>
          </p:cNvPicPr>
          <p:nvPr/>
        </p:nvPicPr>
        <p:blipFill>
          <a:blip r:embed="rId3" cstate="print"/>
          <a:srcRect/>
          <a:stretch>
            <a:fillRect/>
          </a:stretch>
        </p:blipFill>
        <p:spPr bwMode="auto">
          <a:xfrm>
            <a:off x="3886833" y="1872992"/>
            <a:ext cx="3845817" cy="4201363"/>
          </a:xfrm>
          <a:prstGeom prst="rect">
            <a:avLst/>
          </a:prstGeom>
          <a:noFill/>
          <a:ln w="9525">
            <a:noFill/>
            <a:miter lim="800000"/>
            <a:headEnd/>
            <a:tailEnd/>
          </a:ln>
        </p:spPr>
      </p:pic>
    </p:spTree>
    <p:extLst>
      <p:ext uri="{BB962C8B-B14F-4D97-AF65-F5344CB8AC3E}">
        <p14:creationId xmlns:p14="http://schemas.microsoft.com/office/powerpoint/2010/main" val="1894980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a:t>
            </a:r>
            <a:r>
              <a:rPr lang="fr-FR" dirty="0" err="1">
                <a:solidFill>
                  <a:srgbClr val="000000"/>
                </a:solidFill>
                <a:latin typeface="Gill Sans MT"/>
              </a:rPr>
              <a:t>Fluoro</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graphy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mode</a:t>
            </a:r>
          </a:p>
        </p:txBody>
      </p:sp>
      <p:pic>
        <p:nvPicPr>
          <p:cNvPr id="25" name="Picture 2"/>
          <p:cNvPicPr>
            <a:picLocks noChangeAspect="1" noChangeArrowheads="1"/>
          </p:cNvPicPr>
          <p:nvPr/>
        </p:nvPicPr>
        <p:blipFill>
          <a:blip r:embed="rId3" cstate="print"/>
          <a:srcRect/>
          <a:stretch>
            <a:fillRect/>
          </a:stretch>
        </p:blipFill>
        <p:spPr bwMode="auto">
          <a:xfrm>
            <a:off x="2081828" y="2154945"/>
            <a:ext cx="7766700" cy="3437363"/>
          </a:xfrm>
          <a:prstGeom prst="rect">
            <a:avLst/>
          </a:prstGeom>
          <a:noFill/>
          <a:ln w="9525">
            <a:noFill/>
            <a:miter lim="800000"/>
            <a:headEnd/>
            <a:tailEnd/>
          </a:ln>
        </p:spPr>
      </p:pic>
      <p:sp>
        <p:nvSpPr>
          <p:cNvPr id="8" name="ZoneTexte 7"/>
          <p:cNvSpPr txBox="1"/>
          <p:nvPr/>
        </p:nvSpPr>
        <p:spPr>
          <a:xfrm>
            <a:off x="805880" y="1359372"/>
            <a:ext cx="4504759"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Digital </a:t>
            </a:r>
            <a:r>
              <a:rPr lang="fr-CH" sz="2000" u="sng" dirty="0" err="1">
                <a:solidFill>
                  <a:srgbClr val="000000"/>
                </a:solidFill>
                <a:latin typeface="Gill Sans Nova Light"/>
                <a:cs typeface="Gill Sans Light" panose="020B0302020104020203"/>
              </a:rPr>
              <a:t>substraction</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angiography</a:t>
            </a:r>
            <a:r>
              <a:rPr lang="fr-CH" sz="2000" u="sng" dirty="0">
                <a:solidFill>
                  <a:srgbClr val="000000"/>
                </a:solidFill>
                <a:latin typeface="Gill Sans Nova Light"/>
                <a:cs typeface="Gill Sans Light" panose="020B0302020104020203"/>
              </a:rPr>
              <a:t>: DSA</a:t>
            </a:r>
          </a:p>
        </p:txBody>
      </p:sp>
      <p:sp>
        <p:nvSpPr>
          <p:cNvPr id="9" name="Rectangle 8"/>
          <p:cNvSpPr/>
          <p:nvPr/>
        </p:nvSpPr>
        <p:spPr>
          <a:xfrm>
            <a:off x="2740616" y="5652297"/>
            <a:ext cx="6781800" cy="646331"/>
          </a:xfrm>
          <a:prstGeom prst="rect">
            <a:avLst/>
          </a:prstGeom>
        </p:spPr>
        <p:txBody>
          <a:bodyPr wrap="square">
            <a:spAutoFit/>
          </a:bodyPr>
          <a:lstStyle/>
          <a:p>
            <a:r>
              <a:rPr lang="fr-CH" dirty="0">
                <a:latin typeface="Gill Sans Nova Light"/>
              </a:rPr>
              <a:t>The images are </a:t>
            </a:r>
            <a:r>
              <a:rPr lang="fr-CH" dirty="0" err="1">
                <a:latin typeface="Gill Sans Nova Light"/>
              </a:rPr>
              <a:t>subtracted</a:t>
            </a:r>
            <a:r>
              <a:rPr lang="fr-CH" dirty="0">
                <a:latin typeface="Gill Sans Nova Light"/>
              </a:rPr>
              <a:t> but the noise </a:t>
            </a:r>
            <a:r>
              <a:rPr lang="fr-CH" dirty="0" err="1">
                <a:latin typeface="Gill Sans Nova Light"/>
              </a:rPr>
              <a:t>is</a:t>
            </a:r>
            <a:r>
              <a:rPr lang="fr-CH" dirty="0">
                <a:latin typeface="Gill Sans Nova Light"/>
              </a:rPr>
              <a:t> </a:t>
            </a:r>
            <a:r>
              <a:rPr lang="fr-CH" dirty="0" err="1">
                <a:latin typeface="Gill Sans Nova Light"/>
              </a:rPr>
              <a:t>added</a:t>
            </a:r>
            <a:r>
              <a:rPr lang="fr-CH" dirty="0">
                <a:latin typeface="Gill Sans Nova Light"/>
              </a:rPr>
              <a:t> </a:t>
            </a:r>
            <a:r>
              <a:rPr lang="fr-CH" dirty="0" err="1">
                <a:latin typeface="Gill Sans Nova Light"/>
              </a:rPr>
              <a:t>so</a:t>
            </a:r>
            <a:r>
              <a:rPr lang="fr-CH" dirty="0">
                <a:latin typeface="Gill Sans Nova Light"/>
              </a:rPr>
              <a:t> the dose must </a:t>
            </a:r>
            <a:r>
              <a:rPr lang="fr-CH" dirty="0" err="1">
                <a:latin typeface="Gill Sans Nova Light"/>
              </a:rPr>
              <a:t>be</a:t>
            </a:r>
            <a:r>
              <a:rPr lang="fr-CH" dirty="0">
                <a:latin typeface="Gill Sans Nova Light"/>
              </a:rPr>
              <a:t> </a:t>
            </a:r>
            <a:r>
              <a:rPr lang="fr-CH" dirty="0" err="1">
                <a:latin typeface="Gill Sans Nova Light"/>
              </a:rPr>
              <a:t>significantly</a:t>
            </a:r>
            <a:r>
              <a:rPr lang="fr-CH" dirty="0">
                <a:latin typeface="Gill Sans Nova Light"/>
              </a:rPr>
              <a:t> </a:t>
            </a:r>
            <a:r>
              <a:rPr lang="fr-CH" dirty="0" err="1">
                <a:latin typeface="Gill Sans Nova Light"/>
              </a:rPr>
              <a:t>increased</a:t>
            </a:r>
            <a:r>
              <a:rPr lang="fr-CH" dirty="0">
                <a:latin typeface="Gill Sans Nova Light"/>
              </a:rPr>
              <a:t> in </a:t>
            </a:r>
            <a:r>
              <a:rPr lang="fr-CH" dirty="0" err="1">
                <a:latin typeface="Gill Sans Nova Light"/>
              </a:rPr>
              <a:t>this</a:t>
            </a:r>
            <a:r>
              <a:rPr lang="fr-CH" dirty="0">
                <a:latin typeface="Gill Sans Nova Light"/>
              </a:rPr>
              <a:t> operating mode</a:t>
            </a:r>
          </a:p>
        </p:txBody>
      </p:sp>
    </p:spTree>
    <p:extLst>
      <p:ext uri="{BB962C8B-B14F-4D97-AF65-F5344CB8AC3E}">
        <p14:creationId xmlns:p14="http://schemas.microsoft.com/office/powerpoint/2010/main" val="4073212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a:t>
            </a:r>
            <a:r>
              <a:rPr lang="fr-FR" dirty="0" err="1">
                <a:solidFill>
                  <a:srgbClr val="000000"/>
                </a:solidFill>
                <a:latin typeface="Gill Sans MT"/>
              </a:rPr>
              <a:t>Fluoro</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graphy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mode</a:t>
            </a:r>
          </a:p>
        </p:txBody>
      </p:sp>
      <p:sp>
        <p:nvSpPr>
          <p:cNvPr id="30" name="ZoneTexte 29"/>
          <p:cNvSpPr txBox="1"/>
          <p:nvPr/>
        </p:nvSpPr>
        <p:spPr>
          <a:xfrm>
            <a:off x="805880" y="1359372"/>
            <a:ext cx="1853392"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Road </a:t>
            </a:r>
            <a:r>
              <a:rPr lang="fr-CH" sz="2000" u="sng" dirty="0" err="1">
                <a:solidFill>
                  <a:srgbClr val="000000"/>
                </a:solidFill>
                <a:latin typeface="Gill Sans Nova Light"/>
                <a:cs typeface="Gill Sans Light" panose="020B0302020104020203"/>
              </a:rPr>
              <a:t>mapping</a:t>
            </a:r>
            <a:endParaRPr lang="fr-CH" sz="2000" u="sng" dirty="0">
              <a:solidFill>
                <a:srgbClr val="000000"/>
              </a:solidFill>
              <a:latin typeface="Gill Sans Nova Light"/>
              <a:cs typeface="Gill Sans Light" panose="020B0302020104020203"/>
            </a:endParaRPr>
          </a:p>
        </p:txBody>
      </p:sp>
      <p:pic>
        <p:nvPicPr>
          <p:cNvPr id="9" name="Picture 2"/>
          <p:cNvPicPr>
            <a:picLocks noChangeAspect="1" noChangeArrowheads="1"/>
          </p:cNvPicPr>
          <p:nvPr/>
        </p:nvPicPr>
        <p:blipFill>
          <a:blip r:embed="rId3" cstate="print"/>
          <a:srcRect/>
          <a:stretch>
            <a:fillRect/>
          </a:stretch>
        </p:blipFill>
        <p:spPr bwMode="auto">
          <a:xfrm>
            <a:off x="2784280" y="2016915"/>
            <a:ext cx="6290965" cy="3680166"/>
          </a:xfrm>
          <a:prstGeom prst="rect">
            <a:avLst/>
          </a:prstGeom>
          <a:noFill/>
          <a:ln w="9525">
            <a:noFill/>
            <a:miter lim="800000"/>
            <a:headEnd/>
            <a:tailEnd/>
          </a:ln>
        </p:spPr>
      </p:pic>
    </p:spTree>
    <p:extLst>
      <p:ext uri="{BB962C8B-B14F-4D97-AF65-F5344CB8AC3E}">
        <p14:creationId xmlns:p14="http://schemas.microsoft.com/office/powerpoint/2010/main" val="1819318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26</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a:t>
            </a:r>
            <a:r>
              <a:rPr lang="fr-FR" dirty="0" err="1">
                <a:solidFill>
                  <a:srgbClr val="000000"/>
                </a:solidFill>
                <a:latin typeface="Gill Sans MT"/>
              </a:rPr>
              <a:t>Fluoro</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graphy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mode</a:t>
            </a:r>
          </a:p>
        </p:txBody>
      </p:sp>
      <p:sp>
        <p:nvSpPr>
          <p:cNvPr id="30" name="ZoneTexte 29"/>
          <p:cNvSpPr txBox="1"/>
          <p:nvPr/>
        </p:nvSpPr>
        <p:spPr>
          <a:xfrm>
            <a:off x="805880" y="1359372"/>
            <a:ext cx="1853392"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Road </a:t>
            </a:r>
            <a:r>
              <a:rPr lang="fr-CH" sz="2000" u="sng" dirty="0" err="1">
                <a:solidFill>
                  <a:srgbClr val="000000"/>
                </a:solidFill>
                <a:latin typeface="Gill Sans Nova Light"/>
                <a:cs typeface="Gill Sans Light" panose="020B0302020104020203"/>
              </a:rPr>
              <a:t>mapping</a:t>
            </a:r>
            <a:endParaRPr lang="fr-CH" sz="2000" u="sng" dirty="0">
              <a:solidFill>
                <a:srgbClr val="000000"/>
              </a:solidFill>
              <a:latin typeface="Gill Sans Nova Light"/>
              <a:cs typeface="Gill Sans Light" panose="020B0302020104020203"/>
            </a:endParaRPr>
          </a:p>
        </p:txBody>
      </p:sp>
      <p:pic>
        <p:nvPicPr>
          <p:cNvPr id="10" name="Picture 2"/>
          <p:cNvPicPr>
            <a:picLocks noChangeAspect="1" noChangeArrowheads="1"/>
          </p:cNvPicPr>
          <p:nvPr/>
        </p:nvPicPr>
        <p:blipFill>
          <a:blip r:embed="rId3" cstate="print"/>
          <a:srcRect/>
          <a:stretch>
            <a:fillRect/>
          </a:stretch>
        </p:blipFill>
        <p:spPr bwMode="auto">
          <a:xfrm>
            <a:off x="2799289" y="2016915"/>
            <a:ext cx="6842203" cy="2996922"/>
          </a:xfrm>
          <a:prstGeom prst="rect">
            <a:avLst/>
          </a:prstGeom>
          <a:noFill/>
          <a:ln w="9525">
            <a:noFill/>
            <a:miter lim="800000"/>
            <a:headEnd/>
            <a:tailEnd/>
          </a:ln>
        </p:spPr>
      </p:pic>
      <p:sp>
        <p:nvSpPr>
          <p:cNvPr id="12" name="ZoneTexte 11"/>
          <p:cNvSpPr txBox="1"/>
          <p:nvPr/>
        </p:nvSpPr>
        <p:spPr>
          <a:xfrm>
            <a:off x="1841129" y="5427114"/>
            <a:ext cx="9381225" cy="715581"/>
          </a:xfrm>
          <a:prstGeom prst="rect">
            <a:avLst/>
          </a:prstGeom>
          <a:noFill/>
        </p:spPr>
        <p:txBody>
          <a:bodyPr wrap="square" rtlCol="0">
            <a:spAutoFit/>
          </a:bodyPr>
          <a:lstStyle/>
          <a:p>
            <a:r>
              <a:rPr lang="en-US" sz="1350" dirty="0">
                <a:latin typeface="Gill Sans Nova Light"/>
              </a:rPr>
              <a:t>Very useful for positioning catheters or wires in complex geometries or small vessels.</a:t>
            </a:r>
          </a:p>
          <a:p>
            <a:r>
              <a:rPr lang="en-US" sz="1350" dirty="0">
                <a:latin typeface="Gill Sans Nova Light"/>
              </a:rPr>
              <a:t>They start with the DSA, the most </a:t>
            </a:r>
            <a:r>
              <a:rPr lang="en-US" sz="1350" dirty="0" err="1">
                <a:latin typeface="Gill Sans Nova Light"/>
              </a:rPr>
              <a:t>opacified</a:t>
            </a:r>
            <a:r>
              <a:rPr lang="en-US" sz="1350" dirty="0">
                <a:latin typeface="Gill Sans Nova Light"/>
              </a:rPr>
              <a:t> image is kept and will serve as a basis for the following images which will be superimposed on this mask. We see the guide or the catheter evolving on a static </a:t>
            </a:r>
            <a:r>
              <a:rPr lang="en-US" sz="1350" dirty="0" err="1">
                <a:latin typeface="Gill Sans Nova Light"/>
              </a:rPr>
              <a:t>opacified</a:t>
            </a:r>
            <a:r>
              <a:rPr lang="en-US" sz="1350" dirty="0">
                <a:latin typeface="Gill Sans Nova Light"/>
              </a:rPr>
              <a:t> image</a:t>
            </a:r>
            <a:endParaRPr lang="fr-CH" sz="1350" dirty="0">
              <a:latin typeface="Gill Sans Nova Light"/>
            </a:endParaRPr>
          </a:p>
        </p:txBody>
      </p:sp>
    </p:spTree>
    <p:extLst>
      <p:ext uri="{BB962C8B-B14F-4D97-AF65-F5344CB8AC3E}">
        <p14:creationId xmlns:p14="http://schemas.microsoft.com/office/powerpoint/2010/main" val="300688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27</a:t>
            </a:fld>
            <a:endParaRPr lang="fr-CH" dirty="0">
              <a:solidFill>
                <a:schemeClr val="tx1"/>
              </a:solidFill>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Tips to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save</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dose</a:t>
            </a:r>
          </a:p>
        </p:txBody>
      </p:sp>
      <p:sp>
        <p:nvSpPr>
          <p:cNvPr id="30" name="ZoneTexte 29"/>
          <p:cNvSpPr txBox="1"/>
          <p:nvPr/>
        </p:nvSpPr>
        <p:spPr>
          <a:xfrm>
            <a:off x="805880" y="1359372"/>
            <a:ext cx="2590774"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Last Image </a:t>
            </a:r>
            <a:r>
              <a:rPr lang="fr-CH" sz="2000" u="sng" dirty="0" err="1">
                <a:solidFill>
                  <a:srgbClr val="000000"/>
                </a:solidFill>
                <a:latin typeface="Gill Sans Nova Light"/>
                <a:cs typeface="Gill Sans Light" panose="020B0302020104020203"/>
              </a:rPr>
              <a:t>Hold</a:t>
            </a:r>
            <a:r>
              <a:rPr lang="fr-CH" sz="2000" u="sng" dirty="0">
                <a:solidFill>
                  <a:srgbClr val="000000"/>
                </a:solidFill>
                <a:latin typeface="Gill Sans Nova Light"/>
                <a:cs typeface="Gill Sans Light" panose="020B0302020104020203"/>
              </a:rPr>
              <a:t>: LIH</a:t>
            </a:r>
          </a:p>
        </p:txBody>
      </p:sp>
      <p:sp>
        <p:nvSpPr>
          <p:cNvPr id="11" name="ZoneTexte 10"/>
          <p:cNvSpPr txBox="1"/>
          <p:nvPr/>
        </p:nvSpPr>
        <p:spPr>
          <a:xfrm>
            <a:off x="2119882" y="2141703"/>
            <a:ext cx="6506909" cy="369332"/>
          </a:xfrm>
          <a:prstGeom prst="rect">
            <a:avLst/>
          </a:prstGeom>
          <a:noFill/>
        </p:spPr>
        <p:txBody>
          <a:bodyPr wrap="none" rtlCol="0">
            <a:spAutoFit/>
          </a:bodyPr>
          <a:lstStyle/>
          <a:p>
            <a:r>
              <a:rPr lang="fr-CH" dirty="0">
                <a:latin typeface="Gill Sans Nova Light"/>
              </a:rPr>
              <a:t>The last frame </a:t>
            </a:r>
            <a:r>
              <a:rPr lang="fr-CH" dirty="0" err="1">
                <a:latin typeface="Gill Sans Nova Light"/>
              </a:rPr>
              <a:t>before</a:t>
            </a:r>
            <a:r>
              <a:rPr lang="fr-CH" dirty="0">
                <a:latin typeface="Gill Sans Nova Light"/>
              </a:rPr>
              <a:t> </a:t>
            </a:r>
            <a:r>
              <a:rPr lang="fr-CH" dirty="0" err="1">
                <a:latin typeface="Gill Sans Nova Light"/>
              </a:rPr>
              <a:t>stopping</a:t>
            </a:r>
            <a:r>
              <a:rPr lang="fr-CH" dirty="0">
                <a:latin typeface="Gill Sans Nova Light"/>
              </a:rPr>
              <a:t> x-ray </a:t>
            </a:r>
            <a:r>
              <a:rPr lang="fr-CH" dirty="0" err="1">
                <a:latin typeface="Gill Sans Nova Light"/>
              </a:rPr>
              <a:t>is</a:t>
            </a:r>
            <a:r>
              <a:rPr lang="fr-CH" dirty="0">
                <a:latin typeface="Gill Sans Nova Light"/>
              </a:rPr>
              <a:t> </a:t>
            </a:r>
            <a:r>
              <a:rPr lang="fr-CH" dirty="0" err="1">
                <a:latin typeface="Gill Sans Nova Light"/>
              </a:rPr>
              <a:t>continuously</a:t>
            </a:r>
            <a:r>
              <a:rPr lang="fr-CH" dirty="0">
                <a:latin typeface="Gill Sans Nova Light"/>
              </a:rPr>
              <a:t> </a:t>
            </a:r>
            <a:r>
              <a:rPr lang="fr-CH" dirty="0" err="1">
                <a:latin typeface="Gill Sans Nova Light"/>
              </a:rPr>
              <a:t>displayed</a:t>
            </a:r>
            <a:endParaRPr lang="fr-CH" dirty="0">
              <a:latin typeface="Gill Sans Nova Light"/>
            </a:endParaRPr>
          </a:p>
        </p:txBody>
      </p:sp>
      <p:pic>
        <p:nvPicPr>
          <p:cNvPr id="13" name="Picture 2"/>
          <p:cNvPicPr>
            <a:picLocks noChangeAspect="1" noChangeArrowheads="1"/>
          </p:cNvPicPr>
          <p:nvPr/>
        </p:nvPicPr>
        <p:blipFill rotWithShape="1">
          <a:blip r:embed="rId5" cstate="print"/>
          <a:srcRect l="33851"/>
          <a:stretch/>
        </p:blipFill>
        <p:spPr bwMode="auto">
          <a:xfrm>
            <a:off x="2031576" y="2655338"/>
            <a:ext cx="6336051" cy="2541226"/>
          </a:xfrm>
          <a:prstGeom prst="rect">
            <a:avLst/>
          </a:prstGeom>
          <a:noFill/>
          <a:ln w="9525">
            <a:noFill/>
            <a:miter lim="800000"/>
            <a:headEnd/>
            <a:tailEnd/>
          </a:ln>
        </p:spPr>
      </p:pic>
      <p:pic>
        <p:nvPicPr>
          <p:cNvPr id="15" name="Média3">
            <a:hlinkClick r:id="" action="ppaction://media"/>
          </p:cNvPr>
          <p:cNvPicPr>
            <a:picLocks noChangeAspect="1"/>
          </p:cNvPicPr>
          <p:nvPr>
            <a:videoFile r:link="rId1"/>
            <p:extLst>
              <p:ext uri="{DAA4B4D4-6D71-4841-9C94-3DE7FCFB9230}">
                <p14:media xmlns:p14="http://schemas.microsoft.com/office/powerpoint/2010/main" r:embed="rId2">
                  <p14:trim st="1940" end="8491"/>
                </p14:media>
              </p:ext>
            </p:extLst>
          </p:nvPr>
        </p:nvPicPr>
        <p:blipFill>
          <a:blip r:embed="rId6"/>
          <a:stretch>
            <a:fillRect/>
          </a:stretch>
        </p:blipFill>
        <p:spPr>
          <a:xfrm>
            <a:off x="9113874" y="3545320"/>
            <a:ext cx="2256606" cy="2262892"/>
          </a:xfrm>
          <a:prstGeom prst="rect">
            <a:avLst/>
          </a:prstGeom>
        </p:spPr>
      </p:pic>
      <p:sp>
        <p:nvSpPr>
          <p:cNvPr id="17" name="Rectangle 16"/>
          <p:cNvSpPr/>
          <p:nvPr/>
        </p:nvSpPr>
        <p:spPr>
          <a:xfrm>
            <a:off x="8758447" y="3545320"/>
            <a:ext cx="1154546" cy="504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5566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Tips to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save</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dose</a:t>
            </a:r>
          </a:p>
        </p:txBody>
      </p:sp>
      <p:sp>
        <p:nvSpPr>
          <p:cNvPr id="30" name="ZoneTexte 29"/>
          <p:cNvSpPr txBox="1"/>
          <p:nvPr/>
        </p:nvSpPr>
        <p:spPr>
          <a:xfrm>
            <a:off x="805880" y="1359372"/>
            <a:ext cx="2008883"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Recursive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filters</a:t>
            </a:r>
            <a:endParaRPr lang="fr-CH" sz="2000" u="sng" dirty="0">
              <a:solidFill>
                <a:srgbClr val="000000"/>
              </a:solidFill>
              <a:latin typeface="Gill Sans Nova Light"/>
              <a:cs typeface="Gill Sans Light" panose="020B0302020104020203"/>
            </a:endParaRPr>
          </a:p>
        </p:txBody>
      </p:sp>
      <p:pic>
        <p:nvPicPr>
          <p:cNvPr id="12" name="Picture 2"/>
          <p:cNvPicPr>
            <a:picLocks noChangeAspect="1" noChangeArrowheads="1"/>
          </p:cNvPicPr>
          <p:nvPr/>
        </p:nvPicPr>
        <p:blipFill>
          <a:blip r:embed="rId3" cstate="print"/>
          <a:srcRect/>
          <a:stretch>
            <a:fillRect/>
          </a:stretch>
        </p:blipFill>
        <p:spPr bwMode="auto">
          <a:xfrm>
            <a:off x="1962201" y="2147767"/>
            <a:ext cx="3146602" cy="3090787"/>
          </a:xfrm>
          <a:prstGeom prst="rect">
            <a:avLst/>
          </a:prstGeom>
          <a:noFill/>
          <a:ln w="9525">
            <a:noFill/>
            <a:miter lim="800000"/>
            <a:headEnd/>
            <a:tailEnd/>
          </a:ln>
        </p:spPr>
      </p:pic>
      <p:pic>
        <p:nvPicPr>
          <p:cNvPr id="18" name="Picture 2"/>
          <p:cNvPicPr>
            <a:picLocks noChangeAspect="1" noChangeArrowheads="1"/>
          </p:cNvPicPr>
          <p:nvPr/>
        </p:nvPicPr>
        <p:blipFill>
          <a:blip r:embed="rId4" cstate="print"/>
          <a:srcRect/>
          <a:stretch>
            <a:fillRect/>
          </a:stretch>
        </p:blipFill>
        <p:spPr bwMode="auto">
          <a:xfrm>
            <a:off x="6606911" y="2657265"/>
            <a:ext cx="3997081" cy="2639582"/>
          </a:xfrm>
          <a:prstGeom prst="rect">
            <a:avLst/>
          </a:prstGeom>
          <a:noFill/>
          <a:ln w="9525">
            <a:noFill/>
            <a:miter lim="800000"/>
            <a:headEnd/>
            <a:tailEnd/>
          </a:ln>
        </p:spPr>
      </p:pic>
      <p:sp>
        <p:nvSpPr>
          <p:cNvPr id="20" name="Rectangle 19"/>
          <p:cNvSpPr/>
          <p:nvPr/>
        </p:nvSpPr>
        <p:spPr>
          <a:xfrm>
            <a:off x="2038535" y="5555604"/>
            <a:ext cx="9003792" cy="646331"/>
          </a:xfrm>
          <a:prstGeom prst="rect">
            <a:avLst/>
          </a:prstGeom>
        </p:spPr>
        <p:txBody>
          <a:bodyPr wrap="square">
            <a:spAutoFit/>
          </a:bodyPr>
          <a:lstStyle/>
          <a:p>
            <a:r>
              <a:rPr lang="fr-CH" dirty="0">
                <a:latin typeface="Gill Sans Nova Light"/>
              </a:rPr>
              <a:t>The dose rate </a:t>
            </a:r>
            <a:r>
              <a:rPr lang="fr-CH" dirty="0" err="1">
                <a:latin typeface="Gill Sans Nova Light"/>
              </a:rPr>
              <a:t>is</a:t>
            </a:r>
            <a:r>
              <a:rPr lang="fr-CH" dirty="0">
                <a:latin typeface="Gill Sans Nova Light"/>
              </a:rPr>
              <a:t> </a:t>
            </a:r>
            <a:r>
              <a:rPr lang="fr-CH" dirty="0" err="1">
                <a:latin typeface="Gill Sans Nova Light"/>
              </a:rPr>
              <a:t>reduced</a:t>
            </a:r>
            <a:r>
              <a:rPr lang="fr-CH" dirty="0">
                <a:latin typeface="Gill Sans Nova Light"/>
              </a:rPr>
              <a:t> but the temporal </a:t>
            </a:r>
            <a:r>
              <a:rPr lang="fr-CH" dirty="0" err="1">
                <a:latin typeface="Gill Sans Nova Light"/>
              </a:rPr>
              <a:t>resolution</a:t>
            </a:r>
            <a:r>
              <a:rPr lang="fr-CH" dirty="0">
                <a:latin typeface="Gill Sans Nova Light"/>
              </a:rPr>
              <a:t> of the acquisition </a:t>
            </a:r>
            <a:r>
              <a:rPr lang="fr-CH" dirty="0" err="1">
                <a:latin typeface="Gill Sans Nova Light"/>
              </a:rPr>
              <a:t>is</a:t>
            </a:r>
            <a:r>
              <a:rPr lang="fr-CH" dirty="0">
                <a:latin typeface="Gill Sans Nova Light"/>
              </a:rPr>
              <a:t> </a:t>
            </a:r>
            <a:r>
              <a:rPr lang="fr-CH" dirty="0" err="1">
                <a:latin typeface="Gill Sans Nova Light"/>
              </a:rPr>
              <a:t>also</a:t>
            </a:r>
            <a:r>
              <a:rPr lang="fr-CH" dirty="0">
                <a:latin typeface="Gill Sans Nova Light"/>
              </a:rPr>
              <a:t> </a:t>
            </a:r>
            <a:r>
              <a:rPr lang="fr-CH" dirty="0" err="1">
                <a:latin typeface="Gill Sans Nova Light"/>
              </a:rPr>
              <a:t>reduced</a:t>
            </a:r>
            <a:r>
              <a:rPr lang="fr-CH" dirty="0">
                <a:latin typeface="Gill Sans Nova Light"/>
              </a:rPr>
              <a:t> (</a:t>
            </a:r>
            <a:r>
              <a:rPr lang="fr-CH" dirty="0" err="1">
                <a:latin typeface="Gill Sans Nova Light"/>
              </a:rPr>
              <a:t>increase</a:t>
            </a:r>
            <a:r>
              <a:rPr lang="fr-CH" dirty="0">
                <a:latin typeface="Gill Sans Nova Light"/>
              </a:rPr>
              <a:t> in the </a:t>
            </a:r>
            <a:r>
              <a:rPr lang="fr-CH" dirty="0" err="1">
                <a:latin typeface="Gill Sans Nova Light"/>
              </a:rPr>
              <a:t>correlation</a:t>
            </a:r>
            <a:r>
              <a:rPr lang="fr-CH" dirty="0">
                <a:latin typeface="Gill Sans Nova Light"/>
              </a:rPr>
              <a:t> </a:t>
            </a:r>
            <a:r>
              <a:rPr lang="fr-CH" dirty="0" err="1">
                <a:latin typeface="Gill Sans Nova Light"/>
              </a:rPr>
              <a:t>between</a:t>
            </a:r>
            <a:r>
              <a:rPr lang="fr-CH" dirty="0">
                <a:latin typeface="Gill Sans Nova Light"/>
              </a:rPr>
              <a:t> the images </a:t>
            </a:r>
            <a:r>
              <a:rPr lang="fr-CH" dirty="0" err="1">
                <a:latin typeface="Gill Sans Nova Light"/>
              </a:rPr>
              <a:t>presented</a:t>
            </a:r>
            <a:r>
              <a:rPr lang="fr-CH" dirty="0">
                <a:latin typeface="Gill Sans Nova Light"/>
              </a:rPr>
              <a:t>). Motion </a:t>
            </a:r>
            <a:r>
              <a:rPr lang="fr-CH" dirty="0" err="1">
                <a:latin typeface="Gill Sans Nova Light"/>
              </a:rPr>
              <a:t>blur</a:t>
            </a:r>
            <a:r>
              <a:rPr lang="fr-CH" dirty="0">
                <a:latin typeface="Gill Sans Nova Light"/>
              </a:rPr>
              <a:t> </a:t>
            </a:r>
            <a:r>
              <a:rPr lang="fr-CH" dirty="0" err="1">
                <a:latin typeface="Gill Sans Nova Light"/>
              </a:rPr>
              <a:t>induced</a:t>
            </a:r>
            <a:r>
              <a:rPr lang="fr-CH" dirty="0">
                <a:latin typeface="Gill Sans Nova Light"/>
              </a:rPr>
              <a:t>.</a:t>
            </a:r>
          </a:p>
        </p:txBody>
      </p:sp>
      <p:pic>
        <p:nvPicPr>
          <p:cNvPr id="21" name="Image 20"/>
          <p:cNvPicPr/>
          <p:nvPr/>
        </p:nvPicPr>
        <p:blipFill>
          <a:blip r:embed="rId5" cstate="print">
            <a:extLst>
              <a:ext uri="{28A0092B-C50C-407E-A947-70E740481C1C}">
                <a14:useLocalDpi xmlns:a14="http://schemas.microsoft.com/office/drawing/2010/main" val="0"/>
              </a:ext>
            </a:extLst>
          </a:blip>
          <a:stretch>
            <a:fillRect/>
          </a:stretch>
        </p:blipFill>
        <p:spPr>
          <a:xfrm>
            <a:off x="6876288" y="1549107"/>
            <a:ext cx="941832" cy="932642"/>
          </a:xfrm>
          <a:prstGeom prst="rect">
            <a:avLst/>
          </a:prstGeom>
        </p:spPr>
      </p:pic>
      <p:pic>
        <p:nvPicPr>
          <p:cNvPr id="22" name="Image 21"/>
          <p:cNvPicPr/>
          <p:nvPr/>
        </p:nvPicPr>
        <p:blipFill>
          <a:blip r:embed="rId6" cstate="print">
            <a:extLst>
              <a:ext uri="{28A0092B-C50C-407E-A947-70E740481C1C}">
                <a14:useLocalDpi xmlns:a14="http://schemas.microsoft.com/office/drawing/2010/main" val="0"/>
              </a:ext>
            </a:extLst>
          </a:blip>
          <a:stretch>
            <a:fillRect/>
          </a:stretch>
        </p:blipFill>
        <p:spPr>
          <a:xfrm>
            <a:off x="8057037" y="1546375"/>
            <a:ext cx="941832" cy="938105"/>
          </a:xfrm>
          <a:prstGeom prst="rect">
            <a:avLst/>
          </a:prstGeom>
        </p:spPr>
      </p:pic>
      <p:pic>
        <p:nvPicPr>
          <p:cNvPr id="23" name="Image 22"/>
          <p:cNvPicPr/>
          <p:nvPr/>
        </p:nvPicPr>
        <p:blipFill>
          <a:blip r:embed="rId7" cstate="print">
            <a:extLst>
              <a:ext uri="{28A0092B-C50C-407E-A947-70E740481C1C}">
                <a14:useLocalDpi xmlns:a14="http://schemas.microsoft.com/office/drawing/2010/main" val="0"/>
              </a:ext>
            </a:extLst>
          </a:blip>
          <a:stretch>
            <a:fillRect/>
          </a:stretch>
        </p:blipFill>
        <p:spPr>
          <a:xfrm>
            <a:off x="9237786" y="1546374"/>
            <a:ext cx="941832" cy="938105"/>
          </a:xfrm>
          <a:prstGeom prst="rect">
            <a:avLst/>
          </a:prstGeom>
        </p:spPr>
      </p:pic>
    </p:spTree>
    <p:extLst>
      <p:ext uri="{BB962C8B-B14F-4D97-AF65-F5344CB8AC3E}">
        <p14:creationId xmlns:p14="http://schemas.microsoft.com/office/powerpoint/2010/main" val="12602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29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FLUOROSCOPY SYSTEM</a:t>
            </a:r>
          </a:p>
        </p:txBody>
      </p:sp>
      <p:cxnSp>
        <p:nvCxnSpPr>
          <p:cNvPr id="16" name="Connecteur droit 15"/>
          <p:cNvCxnSpPr/>
          <p:nvPr/>
        </p:nvCxnSpPr>
        <p:spPr>
          <a:xfrm>
            <a:off x="357868" y="690556"/>
            <a:ext cx="0" cy="26527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Fluoroscopy</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system:  Tips to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save</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dose</a:t>
            </a:r>
          </a:p>
        </p:txBody>
      </p:sp>
      <p:sp>
        <p:nvSpPr>
          <p:cNvPr id="30" name="ZoneTexte 29"/>
          <p:cNvSpPr txBox="1"/>
          <p:nvPr/>
        </p:nvSpPr>
        <p:spPr>
          <a:xfrm>
            <a:off x="834519" y="1262633"/>
            <a:ext cx="2408032"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Edge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enhancement</a:t>
            </a:r>
            <a:endParaRPr lang="fr-CH" sz="2000" u="sng" dirty="0">
              <a:solidFill>
                <a:srgbClr val="000000"/>
              </a:solidFill>
              <a:latin typeface="Gill Sans Nova Light"/>
              <a:cs typeface="Gill Sans Light" panose="020B0302020104020203"/>
            </a:endParaRPr>
          </a:p>
        </p:txBody>
      </p:sp>
      <p:sp>
        <p:nvSpPr>
          <p:cNvPr id="20" name="Rectangle 19"/>
          <p:cNvSpPr/>
          <p:nvPr/>
        </p:nvSpPr>
        <p:spPr>
          <a:xfrm>
            <a:off x="2038535" y="5555604"/>
            <a:ext cx="9003792" cy="369332"/>
          </a:xfrm>
          <a:prstGeom prst="rect">
            <a:avLst/>
          </a:prstGeom>
        </p:spPr>
        <p:txBody>
          <a:bodyPr wrap="square">
            <a:spAutoFit/>
          </a:bodyPr>
          <a:lstStyle/>
          <a:p>
            <a:r>
              <a:rPr lang="fr-CH" dirty="0" err="1">
                <a:latin typeface="Gill Sans Nova Light"/>
              </a:rPr>
              <a:t>Big</a:t>
            </a:r>
            <a:r>
              <a:rPr lang="fr-CH" dirty="0">
                <a:latin typeface="Gill Sans Nova Light"/>
              </a:rPr>
              <a:t> image </a:t>
            </a:r>
            <a:r>
              <a:rPr lang="fr-CH" dirty="0" err="1">
                <a:latin typeface="Gill Sans Nova Light"/>
              </a:rPr>
              <a:t>treatment</a:t>
            </a:r>
            <a:r>
              <a:rPr lang="fr-CH" dirty="0">
                <a:latin typeface="Gill Sans Nova Light"/>
              </a:rPr>
              <a:t> </a:t>
            </a:r>
            <a:r>
              <a:rPr lang="fr-CH" dirty="0" err="1">
                <a:latin typeface="Gill Sans Nova Light"/>
              </a:rPr>
              <a:t>leds</a:t>
            </a:r>
            <a:r>
              <a:rPr lang="fr-CH" dirty="0">
                <a:latin typeface="Gill Sans Nova Light"/>
              </a:rPr>
              <a:t> to </a:t>
            </a:r>
            <a:r>
              <a:rPr lang="fr-CH" dirty="0" err="1">
                <a:latin typeface="Gill Sans Nova Light"/>
              </a:rPr>
              <a:t>decrease</a:t>
            </a:r>
            <a:r>
              <a:rPr lang="fr-CH" dirty="0">
                <a:latin typeface="Gill Sans Nova Light"/>
              </a:rPr>
              <a:t> dose, </a:t>
            </a:r>
            <a:r>
              <a:rPr lang="fr-CH" dirty="0" err="1">
                <a:latin typeface="Gill Sans Nova Light"/>
              </a:rPr>
              <a:t>because</a:t>
            </a:r>
            <a:r>
              <a:rPr lang="fr-CH" dirty="0">
                <a:latin typeface="Gill Sans Nova Light"/>
              </a:rPr>
              <a:t> </a:t>
            </a:r>
            <a:r>
              <a:rPr lang="fr-CH" dirty="0" err="1">
                <a:latin typeface="Gill Sans Nova Light"/>
              </a:rPr>
              <a:t>better</a:t>
            </a:r>
            <a:r>
              <a:rPr lang="fr-CH" dirty="0">
                <a:latin typeface="Gill Sans Nova Light"/>
              </a:rPr>
              <a:t> image </a:t>
            </a:r>
            <a:r>
              <a:rPr lang="fr-CH" dirty="0" err="1">
                <a:latin typeface="Gill Sans Nova Light"/>
              </a:rPr>
              <a:t>quality</a:t>
            </a:r>
            <a:endParaRPr lang="fr-CH" dirty="0">
              <a:latin typeface="Gill Sans Nova Light"/>
            </a:endParaRPr>
          </a:p>
        </p:txBody>
      </p:sp>
      <p:pic>
        <p:nvPicPr>
          <p:cNvPr id="15" name="Picture 2"/>
          <p:cNvPicPr>
            <a:picLocks noChangeAspect="1" noChangeArrowheads="1"/>
          </p:cNvPicPr>
          <p:nvPr/>
        </p:nvPicPr>
        <p:blipFill>
          <a:blip r:embed="rId3" cstate="print"/>
          <a:srcRect/>
          <a:stretch>
            <a:fillRect/>
          </a:stretch>
        </p:blipFill>
        <p:spPr bwMode="auto">
          <a:xfrm>
            <a:off x="3836577" y="1790058"/>
            <a:ext cx="3684041" cy="3765546"/>
          </a:xfrm>
          <a:prstGeom prst="rect">
            <a:avLst/>
          </a:prstGeom>
          <a:noFill/>
          <a:ln w="9525">
            <a:noFill/>
            <a:miter lim="800000"/>
            <a:headEnd/>
            <a:tailEnd/>
          </a:ln>
        </p:spPr>
      </p:pic>
    </p:spTree>
    <p:extLst>
      <p:ext uri="{BB962C8B-B14F-4D97-AF65-F5344CB8AC3E}">
        <p14:creationId xmlns:p14="http://schemas.microsoft.com/office/powerpoint/2010/main" val="731089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3</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INTRODUCTION</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9" y="-149361"/>
            <a:ext cx="4970462"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INTRODUCTION</a:t>
            </a:r>
          </a:p>
        </p:txBody>
      </p:sp>
      <p:sp>
        <p:nvSpPr>
          <p:cNvPr id="15" name="Espace réservé du texte 10">
            <a:extLst>
              <a:ext uri="{FF2B5EF4-FFF2-40B4-BE49-F238E27FC236}">
                <a16:creationId xmlns:a16="http://schemas.microsoft.com/office/drawing/2014/main" id="{2DDA8123-7ECD-2A44-A629-7F2DB0D01D34}"/>
              </a:ext>
            </a:extLst>
          </p:cNvPr>
          <p:cNvSpPr txBox="1">
            <a:spLocks/>
          </p:cNvSpPr>
          <p:nvPr/>
        </p:nvSpPr>
        <p:spPr>
          <a:xfrm>
            <a:off x="944109" y="1592768"/>
            <a:ext cx="10322605" cy="3099153"/>
          </a:xfrm>
          <a:prstGeom prst="rect">
            <a:avLst/>
          </a:prstGeom>
        </p:spPr>
        <p:txBody>
          <a:bodyPr vert="horz" lIns="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Gill Sans Nova Light"/>
              </a:rPr>
              <a:t>In the medical field, it is common to need to visualize the inside of the human body</a:t>
            </a:r>
            <a:r>
              <a:rPr lang="fr-CH" dirty="0">
                <a:solidFill>
                  <a:srgbClr val="000000"/>
                </a:solidFill>
                <a:latin typeface="Gill Sans Nova Light"/>
              </a:rPr>
              <a:t>. </a:t>
            </a:r>
            <a:r>
              <a:rPr lang="en-US" dirty="0">
                <a:solidFill>
                  <a:srgbClr val="000000"/>
                </a:solidFill>
                <a:latin typeface="Gill Sans Nova Light"/>
              </a:rPr>
              <a:t>There are two options for this: </a:t>
            </a:r>
          </a:p>
          <a:p>
            <a:pPr marL="0" lvl="0" indent="0">
              <a:buNone/>
            </a:pPr>
            <a:r>
              <a:rPr lang="fr-CH" dirty="0">
                <a:solidFill>
                  <a:srgbClr val="000000"/>
                </a:solidFill>
                <a:latin typeface="Gill Sans Nova Light"/>
              </a:rPr>
              <a:t>First: </a:t>
            </a:r>
            <a:r>
              <a:rPr lang="fr-CH" dirty="0" err="1">
                <a:solidFill>
                  <a:srgbClr val="000000"/>
                </a:solidFill>
                <a:latin typeface="Gill Sans Nova Light"/>
              </a:rPr>
              <a:t>Surgery</a:t>
            </a:r>
            <a:endParaRPr lang="fr-CH" dirty="0">
              <a:solidFill>
                <a:srgbClr val="000000"/>
              </a:solidFill>
              <a:latin typeface="Gill Sans Nova Light"/>
            </a:endParaRPr>
          </a:p>
          <a:p>
            <a:pPr marL="0" lvl="0" indent="0">
              <a:buNone/>
            </a:pPr>
            <a:endParaRPr lang="en-US" dirty="0">
              <a:solidFill>
                <a:srgbClr val="000000"/>
              </a:solidFill>
              <a:latin typeface="Gill Sans Nova Light"/>
            </a:endParaRPr>
          </a:p>
        </p:txBody>
      </p:sp>
      <p:pic>
        <p:nvPicPr>
          <p:cNvPr id="9" name="Espace réservé du contenu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641" y="2946148"/>
            <a:ext cx="5232740" cy="3491546"/>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301" y="3272319"/>
            <a:ext cx="5566897" cy="2839203"/>
          </a:xfrm>
          <a:prstGeom prst="rect">
            <a:avLst/>
          </a:prstGeom>
        </p:spPr>
      </p:pic>
    </p:spTree>
    <p:extLst>
      <p:ext uri="{BB962C8B-B14F-4D97-AF65-F5344CB8AC3E}">
        <p14:creationId xmlns:p14="http://schemas.microsoft.com/office/powerpoint/2010/main" val="83621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30</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16" name="Connecteur droit 15"/>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741900" y="1630094"/>
            <a:ext cx="1909497"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Dynamic</a:t>
            </a:r>
            <a:r>
              <a:rPr lang="fr-CH" sz="2000" u="sng" dirty="0">
                <a:solidFill>
                  <a:srgbClr val="000000"/>
                </a:solidFill>
                <a:latin typeface="Gill Sans Nova Light"/>
                <a:cs typeface="Gill Sans Light" panose="020B0302020104020203"/>
              </a:rPr>
              <a:t> range</a:t>
            </a:r>
          </a:p>
        </p:txBody>
      </p:sp>
      <p:sp>
        <p:nvSpPr>
          <p:cNvPr id="54" name="Text Box 5"/>
          <p:cNvSpPr txBox="1">
            <a:spLocks noChangeArrowheads="1"/>
          </p:cNvSpPr>
          <p:nvPr/>
        </p:nvSpPr>
        <p:spPr bwMode="auto">
          <a:xfrm>
            <a:off x="2004945" y="5940571"/>
            <a:ext cx="3533701" cy="307777"/>
          </a:xfrm>
          <a:prstGeom prst="rect">
            <a:avLst/>
          </a:prstGeom>
          <a:noFill/>
          <a:ln w="9525">
            <a:noFill/>
            <a:miter lim="800000"/>
            <a:headEnd/>
            <a:tailEnd/>
          </a:ln>
          <a:effectLst/>
        </p:spPr>
        <p:txBody>
          <a:bodyPr wrap="square">
            <a:spAutoFit/>
          </a:bodyPr>
          <a:lstStyle/>
          <a:p>
            <a:pPr marL="127397" marR="0" lvl="0" indent="-127397" defTabSz="457200"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err="1">
                <a:ln>
                  <a:noFill/>
                </a:ln>
                <a:effectLst/>
                <a:uLnTx/>
                <a:uFillTx/>
                <a:latin typeface="Helvetica" panose="020B0604020202030204" pitchFamily="34" charset="0"/>
              </a:rPr>
              <a:t>Dazzled</a:t>
            </a:r>
            <a:r>
              <a:rPr kumimoji="0" lang="fr-FR" sz="1400" b="0" i="0" u="none" strike="noStrike" kern="0" cap="none" spc="0" normalizeH="0" baseline="0" noProof="0" dirty="0">
                <a:ln>
                  <a:noFill/>
                </a:ln>
                <a:effectLst/>
                <a:uLnTx/>
                <a:uFillTx/>
                <a:latin typeface="Helvetica" panose="020B0604020202030204" pitchFamily="34" charset="0"/>
              </a:rPr>
              <a:t> or </a:t>
            </a:r>
            <a:r>
              <a:rPr kumimoji="0" lang="fr-FR" sz="1400" b="0" i="0" u="none" strike="noStrike" kern="0" cap="none" spc="0" normalizeH="0" baseline="0" noProof="0" dirty="0" err="1">
                <a:ln>
                  <a:noFill/>
                </a:ln>
                <a:effectLst/>
                <a:uLnTx/>
                <a:uFillTx/>
                <a:latin typeface="Helvetica" panose="020B0604020202030204" pitchFamily="34" charset="0"/>
              </a:rPr>
              <a:t>dark</a:t>
            </a:r>
            <a:r>
              <a:rPr kumimoji="0" lang="fr-FR" sz="1400" b="0" i="0" u="none" strike="noStrike" kern="0" cap="none" spc="0" normalizeH="0" baseline="0" noProof="0" dirty="0">
                <a:ln>
                  <a:noFill/>
                </a:ln>
                <a:effectLst/>
                <a:uLnTx/>
                <a:uFillTx/>
                <a:latin typeface="Helvetica" panose="020B0604020202030204" pitchFamily="34" charset="0"/>
              </a:rPr>
              <a:t> areas</a:t>
            </a:r>
          </a:p>
        </p:txBody>
      </p:sp>
      <p:sp>
        <p:nvSpPr>
          <p:cNvPr id="55" name="Rectangle 2"/>
          <p:cNvSpPr>
            <a:spLocks noChangeArrowheads="1"/>
          </p:cNvSpPr>
          <p:nvPr/>
        </p:nvSpPr>
        <p:spPr bwMode="auto">
          <a:xfrm>
            <a:off x="2066143" y="3084093"/>
            <a:ext cx="3642458" cy="2478828"/>
          </a:xfrm>
          <a:prstGeom prst="rect">
            <a:avLst/>
          </a:prstGeom>
          <a:gradFill rotWithShape="0">
            <a:gsLst>
              <a:gs pos="0">
                <a:sysClr val="window" lastClr="FFFFFF"/>
              </a:gs>
              <a:gs pos="100000">
                <a:sysClr val="windowText" lastClr="000000"/>
              </a:gs>
            </a:gsLst>
            <a:lin ang="5400000" scaled="1"/>
          </a:gradFill>
          <a:ln w="9525">
            <a:solidFill>
              <a:sysClr val="windowText" lastClr="000000"/>
            </a:solidFill>
            <a:miter lim="800000"/>
            <a:headEnd/>
            <a:tailEnd/>
          </a:ln>
          <a:effectLst/>
        </p:spPr>
        <p:txBody>
          <a:bodyPr wrap="none"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srgbClr val="002060"/>
              </a:solidFill>
              <a:effectLst/>
              <a:uLnTx/>
              <a:uFillTx/>
            </a:endParaRPr>
          </a:p>
        </p:txBody>
      </p:sp>
      <p:sp>
        <p:nvSpPr>
          <p:cNvPr id="56" name="AutoShape 4"/>
          <p:cNvSpPr>
            <a:spLocks/>
          </p:cNvSpPr>
          <p:nvPr/>
        </p:nvSpPr>
        <p:spPr bwMode="auto">
          <a:xfrm rot="5400000">
            <a:off x="3754298" y="2408328"/>
            <a:ext cx="179804" cy="1150250"/>
          </a:xfrm>
          <a:prstGeom prst="leftBrace">
            <a:avLst>
              <a:gd name="adj1" fmla="val 54167"/>
              <a:gd name="adj2" fmla="val 50000"/>
            </a:avLst>
          </a:prstGeom>
          <a:noFill/>
          <a:ln w="19050">
            <a:solidFill>
              <a:srgbClr val="FF330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grpSp>
        <p:nvGrpSpPr>
          <p:cNvPr id="57" name="Group 6"/>
          <p:cNvGrpSpPr>
            <a:grpSpLocks/>
          </p:cNvGrpSpPr>
          <p:nvPr/>
        </p:nvGrpSpPr>
        <p:grpSpPr bwMode="auto">
          <a:xfrm>
            <a:off x="1666522" y="3589702"/>
            <a:ext cx="3008865" cy="2333710"/>
            <a:chOff x="387" y="2506"/>
            <a:chExt cx="1507" cy="1246"/>
          </a:xfrm>
        </p:grpSpPr>
        <p:sp>
          <p:nvSpPr>
            <p:cNvPr id="58" name="Text Box 7"/>
            <p:cNvSpPr txBox="1">
              <a:spLocks noChangeArrowheads="1"/>
            </p:cNvSpPr>
            <p:nvPr/>
          </p:nvSpPr>
          <p:spPr bwMode="auto">
            <a:xfrm rot="16200000">
              <a:off x="178" y="2715"/>
              <a:ext cx="587" cy="170"/>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FC0128"/>
                  </a:solidFill>
                  <a:effectLst/>
                  <a:uLnTx/>
                  <a:uFillTx/>
                </a:rPr>
                <a:t>Grey </a:t>
              </a:r>
              <a:r>
                <a:rPr kumimoji="0" lang="fr-FR" sz="1600" b="0" i="0" u="none" strike="noStrike" kern="0" cap="none" spc="0" normalizeH="0" baseline="0" noProof="0" dirty="0" err="1">
                  <a:ln>
                    <a:noFill/>
                  </a:ln>
                  <a:solidFill>
                    <a:srgbClr val="FC0128"/>
                  </a:solidFill>
                  <a:effectLst/>
                  <a:uLnTx/>
                  <a:uFillTx/>
                </a:rPr>
                <a:t>levels</a:t>
              </a:r>
              <a:endParaRPr kumimoji="0" lang="fr-FR" sz="1600" b="0" i="0" u="none" strike="noStrike" kern="0" cap="none" spc="0" normalizeH="0" baseline="0" noProof="0" dirty="0">
                <a:ln>
                  <a:noFill/>
                </a:ln>
                <a:solidFill>
                  <a:srgbClr val="FC0128"/>
                </a:solidFill>
                <a:effectLst/>
                <a:uLnTx/>
                <a:uFillTx/>
              </a:endParaRPr>
            </a:p>
          </p:txBody>
        </p:sp>
        <p:sp>
          <p:nvSpPr>
            <p:cNvPr id="59" name="Text Box 8"/>
            <p:cNvSpPr txBox="1">
              <a:spLocks noChangeArrowheads="1"/>
            </p:cNvSpPr>
            <p:nvPr/>
          </p:nvSpPr>
          <p:spPr bwMode="auto">
            <a:xfrm>
              <a:off x="1005" y="3571"/>
              <a:ext cx="889" cy="181"/>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FC0128"/>
                  </a:solidFill>
                  <a:effectLst/>
                  <a:uLnTx/>
                  <a:uFillTx/>
                </a:rPr>
                <a:t>Detector air Kerma</a:t>
              </a:r>
            </a:p>
          </p:txBody>
        </p:sp>
      </p:grpSp>
      <p:grpSp>
        <p:nvGrpSpPr>
          <p:cNvPr id="60" name="Group 9"/>
          <p:cNvGrpSpPr>
            <a:grpSpLocks/>
          </p:cNvGrpSpPr>
          <p:nvPr/>
        </p:nvGrpSpPr>
        <p:grpSpPr bwMode="auto">
          <a:xfrm>
            <a:off x="2066143" y="3416568"/>
            <a:ext cx="3642458" cy="1990952"/>
            <a:chOff x="576" y="2305"/>
            <a:chExt cx="1824" cy="1063"/>
          </a:xfrm>
        </p:grpSpPr>
        <p:sp>
          <p:nvSpPr>
            <p:cNvPr id="61" name="Line 10"/>
            <p:cNvSpPr>
              <a:spLocks noChangeShapeType="1"/>
            </p:cNvSpPr>
            <p:nvPr/>
          </p:nvSpPr>
          <p:spPr bwMode="auto">
            <a:xfrm>
              <a:off x="1824" y="2305"/>
              <a:ext cx="576" cy="0"/>
            </a:xfrm>
            <a:prstGeom prst="line">
              <a:avLst/>
            </a:prstGeom>
            <a:noFill/>
            <a:ln w="38100">
              <a:solidFill>
                <a:srgbClr val="073779"/>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62" name="Line 11"/>
            <p:cNvSpPr>
              <a:spLocks noChangeShapeType="1"/>
            </p:cNvSpPr>
            <p:nvPr/>
          </p:nvSpPr>
          <p:spPr bwMode="auto">
            <a:xfrm>
              <a:off x="576" y="3368"/>
              <a:ext cx="624" cy="0"/>
            </a:xfrm>
            <a:prstGeom prst="line">
              <a:avLst/>
            </a:prstGeom>
            <a:noFill/>
            <a:ln w="38100">
              <a:solidFill>
                <a:srgbClr val="073779"/>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63" name="Line 12"/>
            <p:cNvSpPr>
              <a:spLocks noChangeShapeType="1"/>
            </p:cNvSpPr>
            <p:nvPr/>
          </p:nvSpPr>
          <p:spPr bwMode="auto">
            <a:xfrm flipV="1">
              <a:off x="1200" y="2305"/>
              <a:ext cx="624" cy="1063"/>
            </a:xfrm>
            <a:prstGeom prst="line">
              <a:avLst/>
            </a:prstGeom>
            <a:noFill/>
            <a:ln w="38100">
              <a:solidFill>
                <a:srgbClr val="073779"/>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grpSp>
      <p:grpSp>
        <p:nvGrpSpPr>
          <p:cNvPr id="111" name="Group 13"/>
          <p:cNvGrpSpPr>
            <a:grpSpLocks/>
          </p:cNvGrpSpPr>
          <p:nvPr/>
        </p:nvGrpSpPr>
        <p:grpSpPr bwMode="auto">
          <a:xfrm>
            <a:off x="2191052" y="4542093"/>
            <a:ext cx="645742" cy="766038"/>
            <a:chOff x="580" y="2994"/>
            <a:chExt cx="323" cy="409"/>
          </a:xfrm>
        </p:grpSpPr>
        <p:sp>
          <p:nvSpPr>
            <p:cNvPr id="112" name="Line 14"/>
            <p:cNvSpPr>
              <a:spLocks noChangeShapeType="1"/>
            </p:cNvSpPr>
            <p:nvPr/>
          </p:nvSpPr>
          <p:spPr bwMode="auto">
            <a:xfrm>
              <a:off x="744" y="3158"/>
              <a:ext cx="0" cy="245"/>
            </a:xfrm>
            <a:prstGeom prst="line">
              <a:avLst/>
            </a:prstGeom>
            <a:noFill/>
            <a:ln w="28575">
              <a:solidFill>
                <a:srgbClr val="FF0066"/>
              </a:solidFill>
              <a:round/>
              <a:headEnd/>
              <a:tailEnd type="triangle" w="med" len="me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113" name="Text Box 15"/>
            <p:cNvSpPr txBox="1">
              <a:spLocks noChangeArrowheads="1"/>
            </p:cNvSpPr>
            <p:nvPr/>
          </p:nvSpPr>
          <p:spPr bwMode="auto">
            <a:xfrm>
              <a:off x="580" y="2994"/>
              <a:ext cx="323" cy="164"/>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002060"/>
                  </a:solidFill>
                  <a:effectLst/>
                  <a:uLnTx/>
                  <a:uFillTx/>
                </a:rPr>
                <a:t>Artery</a:t>
              </a:r>
              <a:endParaRPr kumimoji="0" lang="fr-FR" sz="1400" b="0" i="0" u="none" strike="noStrike" kern="0" cap="none" spc="0" normalizeH="0" baseline="0" noProof="0" dirty="0">
                <a:ln>
                  <a:noFill/>
                </a:ln>
                <a:solidFill>
                  <a:srgbClr val="002060"/>
                </a:solidFill>
                <a:effectLst/>
                <a:uLnTx/>
                <a:uFillTx/>
              </a:endParaRPr>
            </a:p>
          </p:txBody>
        </p:sp>
      </p:grpSp>
      <p:grpSp>
        <p:nvGrpSpPr>
          <p:cNvPr id="114" name="Group 16"/>
          <p:cNvGrpSpPr>
            <a:grpSpLocks/>
          </p:cNvGrpSpPr>
          <p:nvPr/>
        </p:nvGrpSpPr>
        <p:grpSpPr bwMode="auto">
          <a:xfrm>
            <a:off x="2824267" y="4555203"/>
            <a:ext cx="587651" cy="752928"/>
            <a:chOff x="1043" y="2862"/>
            <a:chExt cx="294" cy="402"/>
          </a:xfrm>
        </p:grpSpPr>
        <p:sp>
          <p:nvSpPr>
            <p:cNvPr id="115" name="Line 17"/>
            <p:cNvSpPr>
              <a:spLocks noChangeShapeType="1"/>
            </p:cNvSpPr>
            <p:nvPr/>
          </p:nvSpPr>
          <p:spPr bwMode="auto">
            <a:xfrm>
              <a:off x="1248" y="3024"/>
              <a:ext cx="0" cy="240"/>
            </a:xfrm>
            <a:prstGeom prst="line">
              <a:avLst/>
            </a:prstGeom>
            <a:noFill/>
            <a:ln w="28575">
              <a:solidFill>
                <a:srgbClr val="FF0066"/>
              </a:solidFill>
              <a:round/>
              <a:headEnd/>
              <a:tailEnd type="triangle" w="med" len="me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116" name="Text Box 18"/>
            <p:cNvSpPr txBox="1">
              <a:spLocks noChangeArrowheads="1"/>
            </p:cNvSpPr>
            <p:nvPr/>
          </p:nvSpPr>
          <p:spPr bwMode="auto">
            <a:xfrm>
              <a:off x="1043" y="2862"/>
              <a:ext cx="294" cy="164"/>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002060"/>
                  </a:solidFill>
                  <a:effectLst/>
                  <a:uLnTx/>
                  <a:uFillTx/>
                </a:rPr>
                <a:t>Spine</a:t>
              </a:r>
              <a:endParaRPr kumimoji="0" lang="fr-FR" sz="1400" b="0" i="0" u="none" strike="noStrike" kern="0" cap="none" spc="0" normalizeH="0" baseline="0" noProof="0" dirty="0">
                <a:ln>
                  <a:noFill/>
                </a:ln>
                <a:solidFill>
                  <a:srgbClr val="002060"/>
                </a:solidFill>
                <a:effectLst/>
                <a:uLnTx/>
                <a:uFillTx/>
              </a:endParaRPr>
            </a:p>
          </p:txBody>
        </p:sp>
      </p:grpSp>
      <p:grpSp>
        <p:nvGrpSpPr>
          <p:cNvPr id="117" name="Group 19"/>
          <p:cNvGrpSpPr>
            <a:grpSpLocks/>
          </p:cNvGrpSpPr>
          <p:nvPr/>
        </p:nvGrpSpPr>
        <p:grpSpPr bwMode="auto">
          <a:xfrm>
            <a:off x="4577239" y="3515866"/>
            <a:ext cx="533279" cy="760423"/>
            <a:chOff x="2213" y="2426"/>
            <a:chExt cx="267" cy="406"/>
          </a:xfrm>
        </p:grpSpPr>
        <p:sp>
          <p:nvSpPr>
            <p:cNvPr id="118" name="Line 20"/>
            <p:cNvSpPr>
              <a:spLocks noChangeShapeType="1"/>
            </p:cNvSpPr>
            <p:nvPr/>
          </p:nvSpPr>
          <p:spPr bwMode="auto">
            <a:xfrm flipV="1">
              <a:off x="2341" y="2426"/>
              <a:ext cx="0" cy="254"/>
            </a:xfrm>
            <a:prstGeom prst="line">
              <a:avLst/>
            </a:prstGeom>
            <a:noFill/>
            <a:ln w="28575">
              <a:solidFill>
                <a:srgbClr val="FF0066"/>
              </a:solidFill>
              <a:round/>
              <a:headEnd/>
              <a:tailEnd type="triangle" w="med" len="me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119" name="Text Box 21"/>
            <p:cNvSpPr txBox="1">
              <a:spLocks noChangeArrowheads="1"/>
            </p:cNvSpPr>
            <p:nvPr/>
          </p:nvSpPr>
          <p:spPr bwMode="auto">
            <a:xfrm>
              <a:off x="2213" y="2668"/>
              <a:ext cx="267" cy="164"/>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2060"/>
                  </a:solidFill>
                  <a:effectLst/>
                  <a:uLnTx/>
                  <a:uFillTx/>
                </a:rPr>
                <a:t>Lung</a:t>
              </a:r>
            </a:p>
          </p:txBody>
        </p:sp>
      </p:grpSp>
      <p:sp>
        <p:nvSpPr>
          <p:cNvPr id="120" name="Text Box 3"/>
          <p:cNvSpPr txBox="1">
            <a:spLocks noChangeArrowheads="1"/>
          </p:cNvSpPr>
          <p:nvPr/>
        </p:nvSpPr>
        <p:spPr bwMode="auto">
          <a:xfrm>
            <a:off x="2877468" y="2572733"/>
            <a:ext cx="2171700" cy="307777"/>
          </a:xfrm>
          <a:prstGeom prst="rect">
            <a:avLst/>
          </a:prstGeom>
          <a:noFill/>
          <a:ln w="9525">
            <a:noFill/>
            <a:miter lim="800000"/>
            <a:headEnd/>
            <a:tailEnd/>
          </a:ln>
          <a:effectLst/>
        </p:spPr>
        <p:txBody>
          <a:bodyPr>
            <a:spAutoFit/>
          </a:bodyPr>
          <a:lstStyle/>
          <a:p>
            <a:pPr marL="127397" indent="-127397" algn="ctr">
              <a:defRPr/>
            </a:pPr>
            <a:r>
              <a:rPr lang="fr-FR" sz="1400" dirty="0" err="1">
                <a:solidFill>
                  <a:srgbClr val="002060"/>
                </a:solidFill>
                <a:latin typeface="Helvetica" panose="020B0604020202030204" pitchFamily="34" charset="0"/>
              </a:rPr>
              <a:t>Low</a:t>
            </a:r>
            <a:r>
              <a:rPr lang="fr-FR" sz="1400" dirty="0">
                <a:solidFill>
                  <a:srgbClr val="002060"/>
                </a:solidFill>
                <a:latin typeface="Helvetica" panose="020B0604020202030204" pitchFamily="34" charset="0"/>
              </a:rPr>
              <a:t> </a:t>
            </a:r>
            <a:r>
              <a:rPr lang="fr-FR" sz="1400" dirty="0" err="1">
                <a:solidFill>
                  <a:srgbClr val="002060"/>
                </a:solidFill>
                <a:latin typeface="Helvetica" panose="020B0604020202030204" pitchFamily="34" charset="0"/>
              </a:rPr>
              <a:t>dynamic</a:t>
            </a:r>
            <a:r>
              <a:rPr lang="fr-FR" sz="1400" dirty="0">
                <a:solidFill>
                  <a:srgbClr val="002060"/>
                </a:solidFill>
                <a:latin typeface="Helvetica" panose="020B0604020202030204" pitchFamily="34" charset="0"/>
              </a:rPr>
              <a:t> range</a:t>
            </a:r>
            <a:endParaRPr lang="fr-FR" sz="1600" dirty="0">
              <a:solidFill>
                <a:srgbClr val="002060"/>
              </a:solidFill>
              <a:latin typeface="Helvetica" panose="020B0604020202030204" pitchFamily="34" charset="0"/>
            </a:endParaRPr>
          </a:p>
        </p:txBody>
      </p:sp>
      <p:sp>
        <p:nvSpPr>
          <p:cNvPr id="121" name="Rectangle 50"/>
          <p:cNvSpPr>
            <a:spLocks noChangeArrowheads="1"/>
          </p:cNvSpPr>
          <p:nvPr/>
        </p:nvSpPr>
        <p:spPr bwMode="auto">
          <a:xfrm>
            <a:off x="1793109" y="2070065"/>
            <a:ext cx="2951932" cy="313548"/>
          </a:xfrm>
          <a:prstGeom prst="rect">
            <a:avLst/>
          </a:prstGeom>
          <a:noFill/>
          <a:ln w="9525" algn="ctr">
            <a:noFill/>
            <a:miter lim="800000"/>
            <a:headEnd/>
            <a:tailEnd/>
          </a:ln>
          <a:effectLst/>
        </p:spPr>
        <p:txBody>
          <a:bodyPr wrap="none" lIns="67866" tIns="33338" rIns="67866" bIns="33338">
            <a:spAutoFit/>
          </a:bodyPr>
          <a:lstStyle/>
          <a:p>
            <a:pPr algn="ctr">
              <a:defRPr/>
            </a:pPr>
            <a:r>
              <a:rPr lang="fr-FR" sz="1600" dirty="0">
                <a:latin typeface="Helvetica" panose="020B0604020202030204" pitchFamily="34" charset="0"/>
              </a:rPr>
              <a:t>Image </a:t>
            </a:r>
            <a:r>
              <a:rPr lang="fr-FR" sz="1600" dirty="0" err="1">
                <a:latin typeface="Helvetica" panose="020B0604020202030204" pitchFamily="34" charset="0"/>
              </a:rPr>
              <a:t>with</a:t>
            </a:r>
            <a:r>
              <a:rPr lang="fr-FR" sz="1600" dirty="0">
                <a:latin typeface="Helvetica" panose="020B0604020202030204" pitchFamily="34" charset="0"/>
              </a:rPr>
              <a:t> luminance amplifier</a:t>
            </a:r>
          </a:p>
        </p:txBody>
      </p:sp>
      <p:sp>
        <p:nvSpPr>
          <p:cNvPr id="122" name="Rectangle 2"/>
          <p:cNvSpPr>
            <a:spLocks noChangeArrowheads="1"/>
          </p:cNvSpPr>
          <p:nvPr/>
        </p:nvSpPr>
        <p:spPr bwMode="auto">
          <a:xfrm>
            <a:off x="7078296" y="3073355"/>
            <a:ext cx="3642458" cy="2478828"/>
          </a:xfrm>
          <a:prstGeom prst="rect">
            <a:avLst/>
          </a:prstGeom>
          <a:gradFill rotWithShape="0">
            <a:gsLst>
              <a:gs pos="0">
                <a:sysClr val="window" lastClr="FFFFFF"/>
              </a:gs>
              <a:gs pos="100000">
                <a:sysClr val="windowText" lastClr="000000"/>
              </a:gs>
            </a:gsLst>
            <a:lin ang="5400000" scaled="1"/>
          </a:gradFill>
          <a:ln w="9525">
            <a:solidFill>
              <a:sysClr val="windowText" lastClr="000000"/>
            </a:solidFill>
            <a:miter lim="800000"/>
            <a:headEnd/>
            <a:tailEnd/>
          </a:ln>
          <a:effectLst/>
        </p:spPr>
        <p:txBody>
          <a:bodyPr wrap="none"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srgbClr val="002060"/>
              </a:solidFill>
              <a:effectLst/>
              <a:uLnTx/>
              <a:uFillTx/>
            </a:endParaRPr>
          </a:p>
        </p:txBody>
      </p:sp>
      <p:sp>
        <p:nvSpPr>
          <p:cNvPr id="123" name="Rectangle 50"/>
          <p:cNvSpPr>
            <a:spLocks noChangeArrowheads="1"/>
          </p:cNvSpPr>
          <p:nvPr/>
        </p:nvSpPr>
        <p:spPr bwMode="auto">
          <a:xfrm>
            <a:off x="7078296" y="2005005"/>
            <a:ext cx="1595790" cy="313548"/>
          </a:xfrm>
          <a:prstGeom prst="rect">
            <a:avLst/>
          </a:prstGeom>
          <a:noFill/>
          <a:ln w="9525" algn="ctr">
            <a:noFill/>
            <a:miter lim="800000"/>
            <a:headEnd/>
            <a:tailEnd/>
          </a:ln>
          <a:effectLst/>
        </p:spPr>
        <p:txBody>
          <a:bodyPr wrap="none" lIns="67866" tIns="33338" rIns="67866" bIns="33338">
            <a:spAutoFit/>
          </a:bodyPr>
          <a:lstStyle/>
          <a:p>
            <a:pPr algn="ctr">
              <a:defRPr/>
            </a:pPr>
            <a:r>
              <a:rPr lang="fr-FR" sz="1600" dirty="0">
                <a:latin typeface="Helvetica" panose="020B0604020202030204" pitchFamily="34" charset="0"/>
              </a:rPr>
              <a:t>Image </a:t>
            </a:r>
            <a:r>
              <a:rPr lang="fr-FR" sz="1600" dirty="0" err="1">
                <a:latin typeface="Helvetica" panose="020B0604020202030204" pitchFamily="34" charset="0"/>
              </a:rPr>
              <a:t>with</a:t>
            </a:r>
            <a:r>
              <a:rPr lang="fr-FR" sz="1600" dirty="0">
                <a:latin typeface="Helvetica" panose="020B0604020202030204" pitchFamily="34" charset="0"/>
              </a:rPr>
              <a:t> FPD</a:t>
            </a:r>
          </a:p>
        </p:txBody>
      </p:sp>
      <p:sp>
        <p:nvSpPr>
          <p:cNvPr id="148" name="Freeform 47"/>
          <p:cNvSpPr>
            <a:spLocks/>
          </p:cNvSpPr>
          <p:nvPr/>
        </p:nvSpPr>
        <p:spPr bwMode="auto">
          <a:xfrm>
            <a:off x="7078296" y="3416568"/>
            <a:ext cx="3609144" cy="2106204"/>
          </a:xfrm>
          <a:custGeom>
            <a:avLst/>
            <a:gdLst/>
            <a:ahLst/>
            <a:cxnLst>
              <a:cxn ang="0">
                <a:pos x="0" y="904"/>
              </a:cxn>
              <a:cxn ang="0">
                <a:pos x="321" y="798"/>
              </a:cxn>
              <a:cxn ang="0">
                <a:pos x="781" y="313"/>
              </a:cxn>
              <a:cxn ang="0">
                <a:pos x="1825" y="0"/>
              </a:cxn>
            </a:cxnLst>
            <a:rect l="0" t="0" r="r" b="b"/>
            <a:pathLst>
              <a:path w="1825" h="904">
                <a:moveTo>
                  <a:pt x="0" y="904"/>
                </a:moveTo>
                <a:cubicBezTo>
                  <a:pt x="95" y="900"/>
                  <a:pt x="191" y="896"/>
                  <a:pt x="321" y="798"/>
                </a:cubicBezTo>
                <a:cubicBezTo>
                  <a:pt x="451" y="700"/>
                  <a:pt x="530" y="446"/>
                  <a:pt x="781" y="313"/>
                </a:cubicBezTo>
                <a:cubicBezTo>
                  <a:pt x="1032" y="180"/>
                  <a:pt x="1656" y="37"/>
                  <a:pt x="1825" y="0"/>
                </a:cubicBezTo>
              </a:path>
            </a:pathLst>
          </a:custGeom>
          <a:noFill/>
          <a:ln w="38100" cmpd="sng">
            <a:solidFill>
              <a:srgbClr val="073779"/>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grpSp>
        <p:nvGrpSpPr>
          <p:cNvPr id="149" name="Group 13"/>
          <p:cNvGrpSpPr>
            <a:grpSpLocks/>
          </p:cNvGrpSpPr>
          <p:nvPr/>
        </p:nvGrpSpPr>
        <p:grpSpPr bwMode="auto">
          <a:xfrm>
            <a:off x="7153554" y="4542093"/>
            <a:ext cx="645742" cy="766038"/>
            <a:chOff x="580" y="2994"/>
            <a:chExt cx="323" cy="409"/>
          </a:xfrm>
        </p:grpSpPr>
        <p:sp>
          <p:nvSpPr>
            <p:cNvPr id="150" name="Line 14"/>
            <p:cNvSpPr>
              <a:spLocks noChangeShapeType="1"/>
            </p:cNvSpPr>
            <p:nvPr/>
          </p:nvSpPr>
          <p:spPr bwMode="auto">
            <a:xfrm>
              <a:off x="744" y="3158"/>
              <a:ext cx="0" cy="245"/>
            </a:xfrm>
            <a:prstGeom prst="line">
              <a:avLst/>
            </a:prstGeom>
            <a:noFill/>
            <a:ln w="28575">
              <a:solidFill>
                <a:srgbClr val="FF0066"/>
              </a:solidFill>
              <a:round/>
              <a:headEnd/>
              <a:tailEnd type="triangle" w="med" len="me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151" name="Text Box 15"/>
            <p:cNvSpPr txBox="1">
              <a:spLocks noChangeArrowheads="1"/>
            </p:cNvSpPr>
            <p:nvPr/>
          </p:nvSpPr>
          <p:spPr bwMode="auto">
            <a:xfrm>
              <a:off x="580" y="2994"/>
              <a:ext cx="323" cy="164"/>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002060"/>
                  </a:solidFill>
                  <a:effectLst/>
                  <a:uLnTx/>
                  <a:uFillTx/>
                </a:rPr>
                <a:t>Artery</a:t>
              </a:r>
              <a:endParaRPr kumimoji="0" lang="fr-FR" sz="1400" b="0" i="0" u="none" strike="noStrike" kern="0" cap="none" spc="0" normalizeH="0" baseline="0" noProof="0" dirty="0">
                <a:ln>
                  <a:noFill/>
                </a:ln>
                <a:solidFill>
                  <a:srgbClr val="002060"/>
                </a:solidFill>
                <a:effectLst/>
                <a:uLnTx/>
                <a:uFillTx/>
              </a:endParaRPr>
            </a:p>
          </p:txBody>
        </p:sp>
      </p:grpSp>
      <p:grpSp>
        <p:nvGrpSpPr>
          <p:cNvPr id="152" name="Group 16"/>
          <p:cNvGrpSpPr>
            <a:grpSpLocks/>
          </p:cNvGrpSpPr>
          <p:nvPr/>
        </p:nvGrpSpPr>
        <p:grpSpPr bwMode="auto">
          <a:xfrm>
            <a:off x="7730933" y="3827473"/>
            <a:ext cx="587651" cy="752928"/>
            <a:chOff x="1043" y="2862"/>
            <a:chExt cx="294" cy="402"/>
          </a:xfrm>
        </p:grpSpPr>
        <p:sp>
          <p:nvSpPr>
            <p:cNvPr id="153" name="Line 17"/>
            <p:cNvSpPr>
              <a:spLocks noChangeShapeType="1"/>
            </p:cNvSpPr>
            <p:nvPr/>
          </p:nvSpPr>
          <p:spPr bwMode="auto">
            <a:xfrm>
              <a:off x="1248" y="3024"/>
              <a:ext cx="0" cy="240"/>
            </a:xfrm>
            <a:prstGeom prst="line">
              <a:avLst/>
            </a:prstGeom>
            <a:noFill/>
            <a:ln w="28575">
              <a:solidFill>
                <a:srgbClr val="FF0066"/>
              </a:solidFill>
              <a:round/>
              <a:headEnd/>
              <a:tailEnd type="triangle" w="med" len="me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154" name="Text Box 18"/>
            <p:cNvSpPr txBox="1">
              <a:spLocks noChangeArrowheads="1"/>
            </p:cNvSpPr>
            <p:nvPr/>
          </p:nvSpPr>
          <p:spPr bwMode="auto">
            <a:xfrm>
              <a:off x="1043" y="2862"/>
              <a:ext cx="294" cy="164"/>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002060"/>
                  </a:solidFill>
                  <a:effectLst/>
                  <a:uLnTx/>
                  <a:uFillTx/>
                </a:rPr>
                <a:t>Spine</a:t>
              </a:r>
              <a:endParaRPr kumimoji="0" lang="fr-FR" sz="1400" b="0" i="0" u="none" strike="noStrike" kern="0" cap="none" spc="0" normalizeH="0" baseline="0" noProof="0" dirty="0">
                <a:ln>
                  <a:noFill/>
                </a:ln>
                <a:solidFill>
                  <a:srgbClr val="002060"/>
                </a:solidFill>
                <a:effectLst/>
                <a:uLnTx/>
                <a:uFillTx/>
              </a:endParaRPr>
            </a:p>
          </p:txBody>
        </p:sp>
      </p:grpSp>
      <p:grpSp>
        <p:nvGrpSpPr>
          <p:cNvPr id="155" name="Group 19"/>
          <p:cNvGrpSpPr>
            <a:grpSpLocks/>
          </p:cNvGrpSpPr>
          <p:nvPr/>
        </p:nvGrpSpPr>
        <p:grpSpPr bwMode="auto">
          <a:xfrm>
            <a:off x="9648070" y="3728204"/>
            <a:ext cx="533279" cy="760423"/>
            <a:chOff x="2213" y="2426"/>
            <a:chExt cx="267" cy="406"/>
          </a:xfrm>
        </p:grpSpPr>
        <p:sp>
          <p:nvSpPr>
            <p:cNvPr id="156" name="Line 20"/>
            <p:cNvSpPr>
              <a:spLocks noChangeShapeType="1"/>
            </p:cNvSpPr>
            <p:nvPr/>
          </p:nvSpPr>
          <p:spPr bwMode="auto">
            <a:xfrm flipV="1">
              <a:off x="2341" y="2426"/>
              <a:ext cx="0" cy="254"/>
            </a:xfrm>
            <a:prstGeom prst="line">
              <a:avLst/>
            </a:prstGeom>
            <a:noFill/>
            <a:ln w="28575">
              <a:solidFill>
                <a:srgbClr val="FF0066"/>
              </a:solidFill>
              <a:round/>
              <a:headEnd/>
              <a:tailEnd type="triangle" w="med" len="me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157" name="Text Box 21"/>
            <p:cNvSpPr txBox="1">
              <a:spLocks noChangeArrowheads="1"/>
            </p:cNvSpPr>
            <p:nvPr/>
          </p:nvSpPr>
          <p:spPr bwMode="auto">
            <a:xfrm>
              <a:off x="2213" y="2668"/>
              <a:ext cx="267" cy="164"/>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2060"/>
                  </a:solidFill>
                  <a:effectLst/>
                  <a:uLnTx/>
                  <a:uFillTx/>
                </a:rPr>
                <a:t>Lung</a:t>
              </a:r>
            </a:p>
          </p:txBody>
        </p:sp>
      </p:grpSp>
      <p:sp>
        <p:nvSpPr>
          <p:cNvPr id="158" name="AutoShape 4"/>
          <p:cNvSpPr>
            <a:spLocks/>
          </p:cNvSpPr>
          <p:nvPr/>
        </p:nvSpPr>
        <p:spPr bwMode="auto">
          <a:xfrm rot="5400000">
            <a:off x="8810205" y="1195284"/>
            <a:ext cx="163434" cy="3533886"/>
          </a:xfrm>
          <a:prstGeom prst="leftBrace">
            <a:avLst>
              <a:gd name="adj1" fmla="val 54167"/>
              <a:gd name="adj2" fmla="val 49730"/>
            </a:avLst>
          </a:prstGeom>
          <a:noFill/>
          <a:ln w="19050">
            <a:solidFill>
              <a:srgbClr val="FF330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CH" sz="1350" b="0" i="0" u="none" strike="noStrike" kern="0" cap="none" spc="0" normalizeH="0" baseline="0" noProof="0">
              <a:ln>
                <a:noFill/>
              </a:ln>
              <a:solidFill>
                <a:srgbClr val="002060"/>
              </a:solidFill>
              <a:effectLst/>
              <a:uLnTx/>
              <a:uFillTx/>
            </a:endParaRPr>
          </a:p>
        </p:txBody>
      </p:sp>
      <p:sp>
        <p:nvSpPr>
          <p:cNvPr id="159" name="Text Box 3"/>
          <p:cNvSpPr txBox="1">
            <a:spLocks noChangeArrowheads="1"/>
          </p:cNvSpPr>
          <p:nvPr/>
        </p:nvSpPr>
        <p:spPr bwMode="auto">
          <a:xfrm>
            <a:off x="7876191" y="2537020"/>
            <a:ext cx="2171700" cy="307777"/>
          </a:xfrm>
          <a:prstGeom prst="rect">
            <a:avLst/>
          </a:prstGeom>
          <a:noFill/>
          <a:ln w="9525">
            <a:noFill/>
            <a:miter lim="800000"/>
            <a:headEnd/>
            <a:tailEnd/>
          </a:ln>
          <a:effectLst/>
        </p:spPr>
        <p:txBody>
          <a:bodyPr>
            <a:spAutoFit/>
          </a:bodyPr>
          <a:lstStyle/>
          <a:p>
            <a:pPr marL="127397" indent="-127397" algn="ctr">
              <a:defRPr/>
            </a:pPr>
            <a:r>
              <a:rPr lang="fr-FR" sz="1400" dirty="0">
                <a:solidFill>
                  <a:srgbClr val="002060"/>
                </a:solidFill>
                <a:latin typeface="Helvetica" panose="020B0604020202030204" pitchFamily="34" charset="0"/>
              </a:rPr>
              <a:t>Large </a:t>
            </a:r>
            <a:r>
              <a:rPr lang="fr-FR" sz="1400" dirty="0" err="1">
                <a:solidFill>
                  <a:srgbClr val="002060"/>
                </a:solidFill>
                <a:latin typeface="Helvetica" panose="020B0604020202030204" pitchFamily="34" charset="0"/>
              </a:rPr>
              <a:t>dynamic</a:t>
            </a:r>
            <a:r>
              <a:rPr lang="fr-FR" sz="1400" dirty="0">
                <a:solidFill>
                  <a:srgbClr val="002060"/>
                </a:solidFill>
                <a:latin typeface="Helvetica" panose="020B0604020202030204" pitchFamily="34" charset="0"/>
              </a:rPr>
              <a:t> range</a:t>
            </a:r>
            <a:endParaRPr lang="fr-FR" sz="1600" dirty="0">
              <a:solidFill>
                <a:srgbClr val="002060"/>
              </a:solidFill>
              <a:latin typeface="Helvetica" panose="020B0604020202030204" pitchFamily="34" charset="0"/>
            </a:endParaRPr>
          </a:p>
        </p:txBody>
      </p:sp>
      <p:sp>
        <p:nvSpPr>
          <p:cNvPr id="160" name="Text Box 8"/>
          <p:cNvSpPr txBox="1">
            <a:spLocks noChangeArrowheads="1"/>
          </p:cNvSpPr>
          <p:nvPr/>
        </p:nvSpPr>
        <p:spPr bwMode="auto">
          <a:xfrm>
            <a:off x="7967333" y="5544370"/>
            <a:ext cx="1774971" cy="339006"/>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FC0128"/>
                </a:solidFill>
                <a:effectLst/>
                <a:uLnTx/>
                <a:uFillTx/>
              </a:rPr>
              <a:t>Detector air Kerma</a:t>
            </a:r>
          </a:p>
        </p:txBody>
      </p:sp>
      <p:sp>
        <p:nvSpPr>
          <p:cNvPr id="161" name="Text Box 7"/>
          <p:cNvSpPr txBox="1">
            <a:spLocks noChangeArrowheads="1"/>
          </p:cNvSpPr>
          <p:nvPr/>
        </p:nvSpPr>
        <p:spPr bwMode="auto">
          <a:xfrm rot="16200000">
            <a:off x="6325752" y="4064288"/>
            <a:ext cx="1099428" cy="339421"/>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FC0128"/>
                </a:solidFill>
                <a:effectLst/>
                <a:uLnTx/>
                <a:uFillTx/>
              </a:rPr>
              <a:t>Grey </a:t>
            </a:r>
            <a:r>
              <a:rPr kumimoji="0" lang="fr-FR" sz="1600" b="0" i="0" u="none" strike="noStrike" kern="0" cap="none" spc="0" normalizeH="0" baseline="0" noProof="0" dirty="0" err="1">
                <a:ln>
                  <a:noFill/>
                </a:ln>
                <a:solidFill>
                  <a:srgbClr val="FC0128"/>
                </a:solidFill>
                <a:effectLst/>
                <a:uLnTx/>
                <a:uFillTx/>
              </a:rPr>
              <a:t>levels</a:t>
            </a:r>
            <a:endParaRPr kumimoji="0" lang="fr-FR" sz="1600" b="0" i="0" u="none" strike="noStrike" kern="0" cap="none" spc="0" normalizeH="0" baseline="0" noProof="0" dirty="0">
              <a:ln>
                <a:noFill/>
              </a:ln>
              <a:solidFill>
                <a:srgbClr val="FC0128"/>
              </a:solidFill>
              <a:effectLst/>
              <a:uLnTx/>
              <a:uFillTx/>
            </a:endParaRPr>
          </a:p>
        </p:txBody>
      </p:sp>
      <p:sp>
        <p:nvSpPr>
          <p:cNvPr id="162" name="Text Box 22"/>
          <p:cNvSpPr txBox="1">
            <a:spLocks noChangeArrowheads="1"/>
          </p:cNvSpPr>
          <p:nvPr/>
        </p:nvSpPr>
        <p:spPr bwMode="auto">
          <a:xfrm>
            <a:off x="6981552" y="5911425"/>
            <a:ext cx="3385068" cy="738664"/>
          </a:xfrm>
          <a:prstGeom prst="rect">
            <a:avLst/>
          </a:prstGeom>
          <a:noFill/>
          <a:ln w="9525">
            <a:noFill/>
            <a:miter lim="800000"/>
            <a:headEnd/>
            <a:tailEnd/>
          </a:ln>
          <a:effectLst/>
        </p:spPr>
        <p:txBody>
          <a:bodyPr wrap="square">
            <a:spAutoFit/>
          </a:bodyPr>
          <a:lstStyle/>
          <a:p>
            <a:pPr marL="127397" indent="-127397">
              <a:buFontTx/>
              <a:buChar char="•"/>
              <a:defRPr/>
            </a:pPr>
            <a:r>
              <a:rPr lang="en-US" sz="1400" dirty="0">
                <a:latin typeface="Helvetica" panose="020B0604020202030204" pitchFamily="34" charset="0"/>
              </a:rPr>
              <a:t>Increased discrimination of the vessels compared to the anatomical background</a:t>
            </a:r>
            <a:endParaRPr lang="fr-FR" sz="1400" dirty="0">
              <a:latin typeface="Helvetica" panose="020B0604020202030204" pitchFamily="34" charset="0"/>
            </a:endParaRPr>
          </a:p>
        </p:txBody>
      </p:sp>
    </p:spTree>
    <p:extLst>
      <p:ext uri="{BB962C8B-B14F-4D97-AF65-F5344CB8AC3E}">
        <p14:creationId xmlns:p14="http://schemas.microsoft.com/office/powerpoint/2010/main" val="41957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62"/>
                                        </p:tgtEl>
                                        <p:attrNameLst>
                                          <p:attrName>style.visibility</p:attrName>
                                        </p:attrNameLst>
                                      </p:cBhvr>
                                      <p:to>
                                        <p:strVal val="visible"/>
                                      </p:to>
                                    </p:set>
                                    <p:animEffect transition="in" filter="dissolve">
                                      <p:cBhvr>
                                        <p:cTn id="11"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utoUpdateAnimBg="0"/>
      <p:bldP spid="16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31</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1909497"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Dynamic</a:t>
            </a:r>
            <a:r>
              <a:rPr lang="fr-CH" sz="2000" u="sng" dirty="0">
                <a:solidFill>
                  <a:srgbClr val="000000"/>
                </a:solidFill>
                <a:latin typeface="Gill Sans Nova Light"/>
                <a:cs typeface="Gill Sans Light" panose="020B0302020104020203"/>
              </a:rPr>
              <a:t> range</a:t>
            </a:r>
          </a:p>
        </p:txBody>
      </p:sp>
      <p:sp>
        <p:nvSpPr>
          <p:cNvPr id="121" name="Rectangle 50"/>
          <p:cNvSpPr>
            <a:spLocks noChangeArrowheads="1"/>
          </p:cNvSpPr>
          <p:nvPr/>
        </p:nvSpPr>
        <p:spPr bwMode="auto">
          <a:xfrm>
            <a:off x="1246217" y="5050564"/>
            <a:ext cx="3980458" cy="805991"/>
          </a:xfrm>
          <a:prstGeom prst="rect">
            <a:avLst/>
          </a:prstGeom>
          <a:noFill/>
          <a:ln w="9525" algn="ctr">
            <a:noFill/>
            <a:miter lim="800000"/>
            <a:headEnd/>
            <a:tailEnd/>
          </a:ln>
          <a:effectLst/>
        </p:spPr>
        <p:txBody>
          <a:bodyPr wrap="square" lIns="67866" tIns="33338" rIns="67866" bIns="33338">
            <a:spAutoFit/>
          </a:bodyPr>
          <a:lstStyle/>
          <a:p>
            <a:r>
              <a:rPr lang="en-US" sz="1600" dirty="0">
                <a:latin typeface="Helvetica" panose="020B0604020202030204" pitchFamily="34" charset="0"/>
              </a:rPr>
              <a:t>Use of semi-transparent filters to equalize the </a:t>
            </a:r>
            <a:r>
              <a:rPr lang="en-US" sz="1600" dirty="0" err="1">
                <a:latin typeface="Helvetica" panose="020B0604020202030204" pitchFamily="34" charset="0"/>
              </a:rPr>
              <a:t>fluence</a:t>
            </a:r>
            <a:r>
              <a:rPr lang="en-US" sz="1600" dirty="0">
                <a:latin typeface="Helvetica" panose="020B0604020202030204" pitchFamily="34" charset="0"/>
              </a:rPr>
              <a:t> at the input of the luminance amplifier</a:t>
            </a:r>
            <a:endParaRPr lang="fr-CH" sz="1600" dirty="0">
              <a:latin typeface="Helvetica" panose="020B060402020203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393" y="1158072"/>
            <a:ext cx="1402855" cy="1183005"/>
          </a:xfrm>
          <a:prstGeom prst="rect">
            <a:avLst/>
          </a:prstGeom>
        </p:spPr>
      </p:pic>
      <p:pic>
        <p:nvPicPr>
          <p:cNvPr id="30" name="Picture 4"/>
          <p:cNvPicPr>
            <a:picLocks noChangeAspect="1" noChangeArrowheads="1"/>
          </p:cNvPicPr>
          <p:nvPr/>
        </p:nvPicPr>
        <p:blipFill>
          <a:blip r:embed="rId4" cstate="print"/>
          <a:srcRect/>
          <a:stretch>
            <a:fillRect/>
          </a:stretch>
        </p:blipFill>
        <p:spPr bwMode="auto">
          <a:xfrm>
            <a:off x="2407574" y="3073387"/>
            <a:ext cx="1377095" cy="1728788"/>
          </a:xfrm>
          <a:prstGeom prst="rect">
            <a:avLst/>
          </a:prstGeom>
          <a:noFill/>
          <a:ln w="12700">
            <a:noFill/>
            <a:miter lim="800000"/>
            <a:headEnd/>
            <a:tailEnd/>
          </a:ln>
        </p:spPr>
      </p:pic>
      <p:pic>
        <p:nvPicPr>
          <p:cNvPr id="31" name="Picture 2"/>
          <p:cNvPicPr>
            <a:picLocks noChangeAspect="1" noChangeArrowheads="1"/>
          </p:cNvPicPr>
          <p:nvPr/>
        </p:nvPicPr>
        <p:blipFill>
          <a:blip r:embed="rId5" cstate="print"/>
          <a:srcRect/>
          <a:stretch>
            <a:fillRect/>
          </a:stretch>
        </p:blipFill>
        <p:spPr bwMode="auto">
          <a:xfrm>
            <a:off x="6668681" y="2115608"/>
            <a:ext cx="3518187" cy="3623814"/>
          </a:xfrm>
          <a:prstGeom prst="rect">
            <a:avLst/>
          </a:prstGeom>
          <a:noFill/>
          <a:ln w="9525">
            <a:noFill/>
            <a:miter lim="800000"/>
            <a:headEnd/>
            <a:tailEnd/>
          </a:ln>
        </p:spPr>
      </p:pic>
      <p:sp>
        <p:nvSpPr>
          <p:cNvPr id="12" name="ZoneTexte 11"/>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13" name="Connecteur droit 12"/>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792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3563796"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Luminance amplifier limitation</a:t>
            </a:r>
          </a:p>
        </p:txBody>
      </p:sp>
      <p:sp>
        <p:nvSpPr>
          <p:cNvPr id="121" name="Rectangle 50"/>
          <p:cNvSpPr>
            <a:spLocks noChangeArrowheads="1"/>
          </p:cNvSpPr>
          <p:nvPr/>
        </p:nvSpPr>
        <p:spPr bwMode="auto">
          <a:xfrm>
            <a:off x="7428238" y="5501239"/>
            <a:ext cx="3980458" cy="313548"/>
          </a:xfrm>
          <a:prstGeom prst="rect">
            <a:avLst/>
          </a:prstGeom>
          <a:noFill/>
          <a:ln w="9525" algn="ctr">
            <a:noFill/>
            <a:miter lim="800000"/>
            <a:headEnd/>
            <a:tailEnd/>
          </a:ln>
          <a:effectLst/>
        </p:spPr>
        <p:txBody>
          <a:bodyPr wrap="square" lIns="67866" tIns="33338" rIns="67866" bIns="33338">
            <a:spAutoFit/>
          </a:bodyPr>
          <a:lstStyle/>
          <a:p>
            <a:r>
              <a:rPr lang="en-US" sz="1600" b="1" dirty="0" err="1">
                <a:solidFill>
                  <a:srgbClr val="FF0000"/>
                </a:solidFill>
                <a:latin typeface="Helvetica" panose="020B0604020202030204" pitchFamily="34" charset="0"/>
              </a:rPr>
              <a:t>Distorsion</a:t>
            </a:r>
            <a:r>
              <a:rPr lang="en-US" sz="1600" b="1" dirty="0">
                <a:solidFill>
                  <a:srgbClr val="FF0000"/>
                </a:solidFill>
                <a:latin typeface="Helvetica" panose="020B0604020202030204" pitchFamily="34" charset="0"/>
              </a:rPr>
              <a:t> /  </a:t>
            </a:r>
            <a:r>
              <a:rPr lang="en-US" sz="1600" b="1" dirty="0" err="1">
                <a:solidFill>
                  <a:srgbClr val="FF0000"/>
                </a:solidFill>
                <a:latin typeface="Helvetica" panose="020B0604020202030204" pitchFamily="34" charset="0"/>
              </a:rPr>
              <a:t>vignetting</a:t>
            </a:r>
            <a:endParaRPr lang="fr-CH" sz="1600" b="1" dirty="0">
              <a:solidFill>
                <a:srgbClr val="FF0000"/>
              </a:solidFill>
              <a:latin typeface="Helvetica" panose="020B0604020202030204" pitchFamily="34" charset="0"/>
            </a:endParaRPr>
          </a:p>
        </p:txBody>
      </p:sp>
      <p:pic>
        <p:nvPicPr>
          <p:cNvPr id="12" name="Picture 3"/>
          <p:cNvPicPr>
            <a:picLocks noChangeAspect="1" noChangeArrowheads="1"/>
          </p:cNvPicPr>
          <p:nvPr/>
        </p:nvPicPr>
        <p:blipFill>
          <a:blip r:embed="rId3" cstate="print"/>
          <a:srcRect/>
          <a:stretch>
            <a:fillRect/>
          </a:stretch>
        </p:blipFill>
        <p:spPr bwMode="auto">
          <a:xfrm>
            <a:off x="1048065" y="2258950"/>
            <a:ext cx="3429000" cy="3836194"/>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srcRect/>
          <a:stretch>
            <a:fillRect/>
          </a:stretch>
        </p:blipFill>
        <p:spPr bwMode="auto">
          <a:xfrm>
            <a:off x="5296088" y="1534074"/>
            <a:ext cx="6437321" cy="3618402"/>
          </a:xfrm>
          <a:prstGeom prst="rect">
            <a:avLst/>
          </a:prstGeom>
          <a:noFill/>
          <a:ln w="9525">
            <a:noFill/>
            <a:miter lim="800000"/>
            <a:headEnd/>
            <a:tailEnd/>
          </a:ln>
        </p:spPr>
      </p:pic>
      <p:sp>
        <p:nvSpPr>
          <p:cNvPr id="11" name="ZoneTexte 10"/>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15" name="Connecteur droit 14"/>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5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3563796"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Luminance amplifier limitation</a:t>
            </a:r>
          </a:p>
        </p:txBody>
      </p:sp>
      <p:sp>
        <p:nvSpPr>
          <p:cNvPr id="121" name="Rectangle 50"/>
          <p:cNvSpPr>
            <a:spLocks noChangeArrowheads="1"/>
          </p:cNvSpPr>
          <p:nvPr/>
        </p:nvSpPr>
        <p:spPr bwMode="auto">
          <a:xfrm>
            <a:off x="7201528" y="1802695"/>
            <a:ext cx="3980458" cy="313548"/>
          </a:xfrm>
          <a:prstGeom prst="rect">
            <a:avLst/>
          </a:prstGeom>
          <a:noFill/>
          <a:ln w="9525" algn="ctr">
            <a:noFill/>
            <a:miter lim="800000"/>
            <a:headEnd/>
            <a:tailEnd/>
          </a:ln>
          <a:effectLst/>
        </p:spPr>
        <p:txBody>
          <a:bodyPr wrap="square" lIns="67866" tIns="33338" rIns="67866" bIns="33338">
            <a:spAutoFit/>
          </a:bodyPr>
          <a:lstStyle/>
          <a:p>
            <a:r>
              <a:rPr lang="en-US" sz="1600" b="1" dirty="0" err="1">
                <a:solidFill>
                  <a:srgbClr val="FF0000"/>
                </a:solidFill>
                <a:latin typeface="Helvetica" panose="020B0604020202030204" pitchFamily="34" charset="0"/>
              </a:rPr>
              <a:t>Distorsion</a:t>
            </a:r>
            <a:r>
              <a:rPr lang="en-US" sz="1600" b="1" dirty="0">
                <a:solidFill>
                  <a:srgbClr val="FF0000"/>
                </a:solidFill>
                <a:latin typeface="Helvetica" panose="020B0604020202030204" pitchFamily="34" charset="0"/>
              </a:rPr>
              <a:t> /  </a:t>
            </a:r>
            <a:r>
              <a:rPr lang="en-US" sz="1600" b="1" dirty="0" err="1">
                <a:solidFill>
                  <a:srgbClr val="FF0000"/>
                </a:solidFill>
                <a:latin typeface="Helvetica" panose="020B0604020202030204" pitchFamily="34" charset="0"/>
              </a:rPr>
              <a:t>vignetting</a:t>
            </a:r>
            <a:endParaRPr lang="fr-CH" sz="1600" b="1" dirty="0">
              <a:solidFill>
                <a:srgbClr val="FF0000"/>
              </a:solidFill>
              <a:latin typeface="Helvetica" panose="020B0604020202030204" pitchFamily="34" charset="0"/>
            </a:endParaRPr>
          </a:p>
        </p:txBody>
      </p:sp>
      <p:pic>
        <p:nvPicPr>
          <p:cNvPr id="12" name="Picture 3"/>
          <p:cNvPicPr>
            <a:picLocks noChangeAspect="1" noChangeArrowheads="1"/>
          </p:cNvPicPr>
          <p:nvPr/>
        </p:nvPicPr>
        <p:blipFill>
          <a:blip r:embed="rId3" cstate="print"/>
          <a:srcRect/>
          <a:stretch>
            <a:fillRect/>
          </a:stretch>
        </p:blipFill>
        <p:spPr bwMode="auto">
          <a:xfrm>
            <a:off x="1048065" y="2258950"/>
            <a:ext cx="3429000" cy="3836194"/>
          </a:xfrm>
          <a:prstGeom prst="rect">
            <a:avLst/>
          </a:prstGeom>
          <a:noFill/>
          <a:ln w="9525">
            <a:noFill/>
            <a:miter lim="800000"/>
            <a:headEnd/>
            <a:tailEnd/>
          </a:ln>
        </p:spPr>
      </p:pic>
      <p:graphicFrame>
        <p:nvGraphicFramePr>
          <p:cNvPr id="11" name="Object 0"/>
          <p:cNvGraphicFramePr>
            <a:graphicFrameLocks noChangeAspect="1"/>
          </p:cNvGraphicFramePr>
          <p:nvPr>
            <p:extLst>
              <p:ext uri="{D42A27DB-BD31-4B8C-83A1-F6EECF244321}">
                <p14:modId xmlns:p14="http://schemas.microsoft.com/office/powerpoint/2010/main" val="1785327325"/>
              </p:ext>
            </p:extLst>
          </p:nvPr>
        </p:nvGraphicFramePr>
        <p:xfrm>
          <a:off x="5736037" y="2671229"/>
          <a:ext cx="2189285" cy="2295525"/>
        </p:xfrm>
        <a:graphic>
          <a:graphicData uri="http://schemas.openxmlformats.org/presentationml/2006/ole">
            <mc:AlternateContent xmlns:mc="http://schemas.openxmlformats.org/markup-compatibility/2006">
              <mc:Choice xmlns:v="urn:schemas-microsoft-com:vml" Requires="v">
                <p:oleObj name="Image" r:id="rId4" imgW="3161905" imgH="3060317" progId="">
                  <p:embed/>
                </p:oleObj>
              </mc:Choice>
              <mc:Fallback>
                <p:oleObj name="Image" r:id="rId4" imgW="3161905" imgH="3060317" progId="">
                  <p:embed/>
                  <p:pic>
                    <p:nvPicPr>
                      <p:cNvPr id="12"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037" y="2671229"/>
                        <a:ext cx="2189285" cy="2295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8" descr="MediaObjects/247_2006_208_Fig3_HTML.gif"/>
          <p:cNvPicPr>
            <a:picLocks noChangeAspect="1" noChangeArrowheads="1"/>
          </p:cNvPicPr>
          <p:nvPr/>
        </p:nvPicPr>
        <p:blipFill>
          <a:blip r:embed="rId6" cstate="print"/>
          <a:srcRect/>
          <a:stretch>
            <a:fillRect/>
          </a:stretch>
        </p:blipFill>
        <p:spPr bwMode="auto">
          <a:xfrm>
            <a:off x="8588870" y="3067969"/>
            <a:ext cx="2769577" cy="1765697"/>
          </a:xfrm>
          <a:prstGeom prst="rect">
            <a:avLst/>
          </a:prstGeom>
          <a:noFill/>
          <a:ln w="9525">
            <a:noFill/>
            <a:miter lim="800000"/>
            <a:headEnd/>
            <a:tailEnd/>
          </a:ln>
        </p:spPr>
      </p:pic>
      <p:sp>
        <p:nvSpPr>
          <p:cNvPr id="17" name="Rectangle 3"/>
          <p:cNvSpPr txBox="1">
            <a:spLocks noChangeArrowheads="1"/>
          </p:cNvSpPr>
          <p:nvPr/>
        </p:nvSpPr>
        <p:spPr>
          <a:xfrm>
            <a:off x="5446570" y="2346593"/>
            <a:ext cx="3266982" cy="32403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fr-FR" sz="1500" dirty="0">
                <a:latin typeface="Helvetica" panose="020B0604020202030204" pitchFamily="34" charset="0"/>
              </a:rPr>
              <a:t>« Pin </a:t>
            </a:r>
            <a:r>
              <a:rPr lang="fr-FR" sz="1500" dirty="0" err="1">
                <a:latin typeface="Helvetica" panose="020B0604020202030204" pitchFamily="34" charset="0"/>
              </a:rPr>
              <a:t>cushion</a:t>
            </a:r>
            <a:r>
              <a:rPr lang="fr-FR" sz="1500" dirty="0">
                <a:latin typeface="Helvetica" panose="020B0604020202030204" pitchFamily="34" charset="0"/>
              </a:rPr>
              <a:t> » artefact (</a:t>
            </a:r>
            <a:r>
              <a:rPr lang="fr-FR" sz="1500" dirty="0" err="1">
                <a:latin typeface="Helvetica" panose="020B0604020202030204" pitchFamily="34" charset="0"/>
              </a:rPr>
              <a:t>warping</a:t>
            </a:r>
            <a:r>
              <a:rPr lang="fr-FR" sz="1500" dirty="0">
                <a:latin typeface="Helvetica" panose="020B0604020202030204" pitchFamily="34" charset="0"/>
              </a:rPr>
              <a:t>)</a:t>
            </a:r>
          </a:p>
        </p:txBody>
      </p:sp>
      <p:sp>
        <p:nvSpPr>
          <p:cNvPr id="18" name="Rectangle 3"/>
          <p:cNvSpPr txBox="1">
            <a:spLocks noChangeArrowheads="1"/>
          </p:cNvSpPr>
          <p:nvPr/>
        </p:nvSpPr>
        <p:spPr>
          <a:xfrm>
            <a:off x="9401738" y="2753362"/>
            <a:ext cx="3078342" cy="486054"/>
          </a:xfrm>
          <a:prstGeom prst="rect">
            <a:avLst/>
          </a:prstGeom>
        </p:spPr>
        <p:txBody>
          <a:bodyPr vert="horz" lIns="68580" tIns="34290" rIns="68580" bIns="34290" rtlCol="0">
            <a:normAutofit/>
          </a:bodyPr>
          <a:lstStyle/>
          <a:p>
            <a:pPr defTabSz="685800">
              <a:lnSpc>
                <a:spcPct val="80000"/>
              </a:lnSpc>
              <a:spcBef>
                <a:spcPct val="20000"/>
              </a:spcBef>
              <a:defRPr/>
            </a:pPr>
            <a:r>
              <a:rPr lang="fr-FR" sz="1500" dirty="0">
                <a:latin typeface="Helvetica" panose="020B0604020202030204" pitchFamily="34" charset="0"/>
                <a:cs typeface="Arial" pitchFamily="34" charset="0"/>
              </a:rPr>
              <a:t>« </a:t>
            </a:r>
            <a:r>
              <a:rPr lang="fr-FR" sz="1500" dirty="0" err="1">
                <a:latin typeface="Helvetica" panose="020B0604020202030204" pitchFamily="34" charset="0"/>
                <a:cs typeface="Arial" pitchFamily="34" charset="0"/>
              </a:rPr>
              <a:t>Vignetting</a:t>
            </a:r>
            <a:r>
              <a:rPr lang="fr-FR" sz="1500" dirty="0">
                <a:latin typeface="Helvetica" panose="020B0604020202030204" pitchFamily="34" charset="0"/>
                <a:cs typeface="Arial" pitchFamily="34" charset="0"/>
              </a:rPr>
              <a:t> »</a:t>
            </a:r>
          </a:p>
        </p:txBody>
      </p:sp>
      <p:sp>
        <p:nvSpPr>
          <p:cNvPr id="19" name="Rectangle 18"/>
          <p:cNvSpPr/>
          <p:nvPr/>
        </p:nvSpPr>
        <p:spPr>
          <a:xfrm>
            <a:off x="6037123" y="5364094"/>
            <a:ext cx="5508612" cy="590931"/>
          </a:xfrm>
          <a:prstGeom prst="rect">
            <a:avLst/>
          </a:prstGeom>
        </p:spPr>
        <p:txBody>
          <a:bodyPr wrap="square">
            <a:spAutoFit/>
          </a:bodyPr>
          <a:lstStyle/>
          <a:p>
            <a:pPr lvl="1">
              <a:lnSpc>
                <a:spcPct val="80000"/>
              </a:lnSpc>
            </a:pPr>
            <a:r>
              <a:rPr lang="en-US" sz="1350" dirty="0">
                <a:latin typeface="Helvetica" panose="020B0604020202030204" pitchFamily="34" charset="0"/>
              </a:rPr>
              <a:t>Distortion due to the geometry of the luminance amplifier</a:t>
            </a:r>
          </a:p>
          <a:p>
            <a:pPr lvl="1">
              <a:lnSpc>
                <a:spcPct val="80000"/>
              </a:lnSpc>
            </a:pPr>
            <a:endParaRPr lang="en-US" sz="1350" dirty="0">
              <a:latin typeface="Helvetica" panose="020B0604020202030204" pitchFamily="34" charset="0"/>
            </a:endParaRPr>
          </a:p>
          <a:p>
            <a:pPr lvl="1">
              <a:lnSpc>
                <a:spcPct val="80000"/>
              </a:lnSpc>
            </a:pPr>
            <a:r>
              <a:rPr lang="en-US" sz="1350" dirty="0">
                <a:latin typeface="Helvetica" panose="020B0604020202030204" pitchFamily="34" charset="0"/>
              </a:rPr>
              <a:t>Effect that increases with the size of the field</a:t>
            </a:r>
            <a:endParaRPr lang="fr-FR" sz="1350" dirty="0">
              <a:latin typeface="Helvetica" panose="020B0604020202030204" pitchFamily="34" charset="0"/>
            </a:endParaRPr>
          </a:p>
        </p:txBody>
      </p:sp>
      <p:sp>
        <p:nvSpPr>
          <p:cNvPr id="20" name="ZoneTexte 19"/>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21" name="Connecteur droit 20"/>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517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3563796"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Luminance amplifier limitation</a:t>
            </a:r>
          </a:p>
        </p:txBody>
      </p:sp>
      <p:sp>
        <p:nvSpPr>
          <p:cNvPr id="121" name="Rectangle 50"/>
          <p:cNvSpPr>
            <a:spLocks noChangeArrowheads="1"/>
          </p:cNvSpPr>
          <p:nvPr/>
        </p:nvSpPr>
        <p:spPr bwMode="auto">
          <a:xfrm>
            <a:off x="741900" y="2016915"/>
            <a:ext cx="3980458" cy="313548"/>
          </a:xfrm>
          <a:prstGeom prst="rect">
            <a:avLst/>
          </a:prstGeom>
          <a:noFill/>
          <a:ln w="9525" algn="ctr">
            <a:noFill/>
            <a:miter lim="800000"/>
            <a:headEnd/>
            <a:tailEnd/>
          </a:ln>
          <a:effectLst/>
        </p:spPr>
        <p:txBody>
          <a:bodyPr wrap="square" lIns="67866" tIns="33338" rIns="67866" bIns="33338">
            <a:spAutoFit/>
          </a:bodyPr>
          <a:lstStyle/>
          <a:p>
            <a:r>
              <a:rPr lang="en-US" sz="1600" b="1" dirty="0" err="1">
                <a:solidFill>
                  <a:srgbClr val="FF0000"/>
                </a:solidFill>
                <a:latin typeface="Helvetica" panose="020B0604020202030204" pitchFamily="34" charset="0"/>
              </a:rPr>
              <a:t>Distorsion</a:t>
            </a:r>
            <a:r>
              <a:rPr lang="en-US" sz="1600" b="1" dirty="0">
                <a:solidFill>
                  <a:srgbClr val="FF0000"/>
                </a:solidFill>
                <a:latin typeface="Helvetica" panose="020B0604020202030204" pitchFamily="34" charset="0"/>
              </a:rPr>
              <a:t> /  </a:t>
            </a:r>
            <a:r>
              <a:rPr lang="en-US" sz="1600" b="1" dirty="0" err="1">
                <a:solidFill>
                  <a:srgbClr val="FF0000"/>
                </a:solidFill>
                <a:latin typeface="Helvetica" panose="020B0604020202030204" pitchFamily="34" charset="0"/>
              </a:rPr>
              <a:t>vignetting</a:t>
            </a:r>
            <a:endParaRPr lang="fr-CH" sz="1600" b="1" dirty="0">
              <a:solidFill>
                <a:srgbClr val="FF0000"/>
              </a:solidFill>
              <a:latin typeface="Helvetica" panose="020B0604020202030204" pitchFamily="34" charset="0"/>
            </a:endParaRPr>
          </a:p>
        </p:txBody>
      </p:sp>
      <p:pic>
        <p:nvPicPr>
          <p:cNvPr id="20" name="Picture 2"/>
          <p:cNvPicPr>
            <a:picLocks noChangeAspect="1" noChangeArrowheads="1"/>
          </p:cNvPicPr>
          <p:nvPr/>
        </p:nvPicPr>
        <p:blipFill>
          <a:blip r:embed="rId3" cstate="print"/>
          <a:srcRect/>
          <a:stretch>
            <a:fillRect/>
          </a:stretch>
        </p:blipFill>
        <p:spPr bwMode="auto">
          <a:xfrm>
            <a:off x="2670341" y="2616101"/>
            <a:ext cx="6479381" cy="3286125"/>
          </a:xfrm>
          <a:prstGeom prst="rect">
            <a:avLst/>
          </a:prstGeom>
          <a:noFill/>
          <a:ln w="9525">
            <a:noFill/>
            <a:miter lim="800000"/>
            <a:headEnd/>
            <a:tailEnd/>
          </a:ln>
        </p:spPr>
      </p:pic>
      <p:sp>
        <p:nvSpPr>
          <p:cNvPr id="11" name="ZoneTexte 10"/>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12" name="Connecteur droit 11"/>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68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5301451"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Luminance amplifier: </a:t>
            </a:r>
            <a:r>
              <a:rPr lang="fr-CH" sz="2000" u="sng" dirty="0" err="1">
                <a:solidFill>
                  <a:srgbClr val="000000"/>
                </a:solidFill>
                <a:latin typeface="Gill Sans Nova Light"/>
                <a:cs typeface="Gill Sans Light" panose="020B0302020104020203"/>
              </a:rPr>
              <a:t>electronic</a:t>
            </a:r>
            <a:r>
              <a:rPr lang="fr-CH" sz="2000" u="sng" dirty="0">
                <a:solidFill>
                  <a:srgbClr val="000000"/>
                </a:solidFill>
                <a:latin typeface="Gill Sans Nova Light"/>
                <a:cs typeface="Gill Sans Light" panose="020B0302020104020203"/>
              </a:rPr>
              <a:t> magnification</a:t>
            </a:r>
          </a:p>
        </p:txBody>
      </p:sp>
      <p:pic>
        <p:nvPicPr>
          <p:cNvPr id="11" name="Picture 6" descr="MediaObjects/247_2006_208_Fig2_HTML.gif"/>
          <p:cNvPicPr>
            <a:picLocks noChangeAspect="1" noChangeArrowheads="1"/>
          </p:cNvPicPr>
          <p:nvPr/>
        </p:nvPicPr>
        <p:blipFill>
          <a:blip r:embed="rId3" cstate="print"/>
          <a:srcRect/>
          <a:stretch>
            <a:fillRect/>
          </a:stretch>
        </p:blipFill>
        <p:spPr bwMode="auto">
          <a:xfrm>
            <a:off x="1408099" y="2485867"/>
            <a:ext cx="3330086" cy="3031331"/>
          </a:xfrm>
          <a:prstGeom prst="rect">
            <a:avLst/>
          </a:prstGeom>
          <a:noFill/>
          <a:ln w="9525">
            <a:noFill/>
            <a:miter lim="800000"/>
            <a:headEnd/>
            <a:tailEnd/>
          </a:ln>
        </p:spPr>
      </p:pic>
      <p:sp>
        <p:nvSpPr>
          <p:cNvPr id="2" name="ZoneTexte 1"/>
          <p:cNvSpPr txBox="1"/>
          <p:nvPr/>
        </p:nvSpPr>
        <p:spPr>
          <a:xfrm>
            <a:off x="997527" y="6294959"/>
            <a:ext cx="1544012" cy="246221"/>
          </a:xfrm>
          <a:prstGeom prst="rect">
            <a:avLst/>
          </a:prstGeom>
          <a:noFill/>
        </p:spPr>
        <p:txBody>
          <a:bodyPr wrap="none" rtlCol="0">
            <a:spAutoFit/>
          </a:bodyPr>
          <a:lstStyle/>
          <a:p>
            <a:r>
              <a:rPr lang="fr-CH" sz="1000" dirty="0">
                <a:latin typeface="Helvetica" panose="020B0604020202030204" pitchFamily="34" charset="0"/>
              </a:rPr>
              <a:t>NB: FOV = </a:t>
            </a:r>
            <a:r>
              <a:rPr lang="fr-CH" sz="1000" dirty="0" err="1">
                <a:latin typeface="Helvetica" panose="020B0604020202030204" pitchFamily="34" charset="0"/>
              </a:rPr>
              <a:t>field</a:t>
            </a:r>
            <a:r>
              <a:rPr lang="fr-CH" sz="1000" dirty="0">
                <a:latin typeface="Helvetica" panose="020B0604020202030204" pitchFamily="34" charset="0"/>
              </a:rPr>
              <a:t> of </a:t>
            </a:r>
            <a:r>
              <a:rPr lang="fr-CH" sz="1000" dirty="0" err="1">
                <a:latin typeface="Helvetica" panose="020B0604020202030204" pitchFamily="34" charset="0"/>
              </a:rPr>
              <a:t>view</a:t>
            </a:r>
            <a:r>
              <a:rPr lang="fr-CH" sz="1000" dirty="0">
                <a:latin typeface="Helvetica" panose="020B0604020202030204" pitchFamily="34" charset="0"/>
              </a:rPr>
              <a:t> </a:t>
            </a:r>
          </a:p>
        </p:txBody>
      </p:sp>
      <p:sp>
        <p:nvSpPr>
          <p:cNvPr id="12" name="ZoneTexte 11"/>
          <p:cNvSpPr txBox="1"/>
          <p:nvPr/>
        </p:nvSpPr>
        <p:spPr>
          <a:xfrm>
            <a:off x="6275571" y="2284682"/>
            <a:ext cx="4093795" cy="3093154"/>
          </a:xfrm>
          <a:prstGeom prst="rect">
            <a:avLst/>
          </a:prstGeom>
          <a:noFill/>
        </p:spPr>
        <p:txBody>
          <a:bodyPr wrap="square">
            <a:spAutoFit/>
          </a:bodyPr>
          <a:lstStyle/>
          <a:p>
            <a:pPr>
              <a:defRPr/>
            </a:pPr>
            <a:r>
              <a:rPr lang="fr-CH" sz="1500" dirty="0" err="1">
                <a:solidFill>
                  <a:srgbClr val="002060"/>
                </a:solidFill>
                <a:latin typeface="Helvetica" panose="020B0604020202030204" pitchFamily="34" charset="0"/>
              </a:rPr>
              <a:t>Electronic</a:t>
            </a:r>
            <a:r>
              <a:rPr lang="fr-CH" sz="1500" dirty="0">
                <a:solidFill>
                  <a:srgbClr val="002060"/>
                </a:solidFill>
                <a:latin typeface="Helvetica" panose="020B0604020202030204" pitchFamily="34" charset="0"/>
              </a:rPr>
              <a:t> magnification:</a:t>
            </a:r>
          </a:p>
          <a:p>
            <a:pPr>
              <a:defRPr/>
            </a:pPr>
            <a:endParaRPr lang="fr-CH" sz="1500" dirty="0">
              <a:solidFill>
                <a:srgbClr val="002060"/>
              </a:solidFill>
              <a:latin typeface="Helvetica" panose="020B0604020202030204" pitchFamily="34" charset="0"/>
            </a:endParaRPr>
          </a:p>
          <a:p>
            <a:pPr>
              <a:buFont typeface="Wingdings" pitchFamily="2" charset="2"/>
              <a:buChar char="à"/>
              <a:defRPr/>
            </a:pPr>
            <a:endParaRPr lang="en-US" sz="1500" dirty="0">
              <a:solidFill>
                <a:srgbClr val="002060"/>
              </a:solidFill>
              <a:latin typeface="Helvetica" panose="020B0604020202030204" pitchFamily="34" charset="0"/>
              <a:sym typeface="Wingdings" pitchFamily="2" charset="2"/>
            </a:endParaRPr>
          </a:p>
          <a:p>
            <a:pPr>
              <a:defRPr/>
            </a:pPr>
            <a:r>
              <a:rPr lang="en-US" sz="1500" dirty="0">
                <a:solidFill>
                  <a:srgbClr val="002060"/>
                </a:solidFill>
                <a:latin typeface="Helvetica" panose="020B0604020202030204" pitchFamily="34" charset="0"/>
                <a:sym typeface="Wingdings" pitchFamily="2" charset="2"/>
              </a:rPr>
              <a:t>For the same signal / noise ratio, the same number of photons is required at the output of the amplifier</a:t>
            </a:r>
          </a:p>
          <a:p>
            <a:pPr>
              <a:buFont typeface="Wingdings" pitchFamily="2" charset="2"/>
              <a:buChar char="à"/>
              <a:defRPr/>
            </a:pPr>
            <a:endParaRPr lang="en-US" sz="1500" dirty="0">
              <a:solidFill>
                <a:srgbClr val="002060"/>
              </a:solidFill>
              <a:latin typeface="Helvetica" panose="020B0604020202030204" pitchFamily="34" charset="0"/>
              <a:sym typeface="Wingdings" pitchFamily="2" charset="2"/>
            </a:endParaRPr>
          </a:p>
          <a:p>
            <a:pPr>
              <a:buFont typeface="Wingdings" pitchFamily="2" charset="2"/>
              <a:buChar char="à"/>
              <a:defRPr/>
            </a:pPr>
            <a:r>
              <a:rPr lang="en-US" sz="1500" dirty="0">
                <a:solidFill>
                  <a:srgbClr val="002060"/>
                </a:solidFill>
                <a:latin typeface="Helvetica" panose="020B0604020202030204" pitchFamily="34" charset="0"/>
                <a:sym typeface="Wingdings" pitchFamily="2" charset="2"/>
              </a:rPr>
              <a:t>The dose increases as the area of ​​the field size decreases (field size divided by 2  dose rate increase by 4)</a:t>
            </a:r>
          </a:p>
          <a:p>
            <a:pPr>
              <a:buFont typeface="Wingdings" pitchFamily="2" charset="2"/>
              <a:buChar char="à"/>
              <a:defRPr/>
            </a:pPr>
            <a:endParaRPr lang="en-US" sz="1500" dirty="0">
              <a:solidFill>
                <a:srgbClr val="002060"/>
              </a:solidFill>
              <a:latin typeface="Helvetica" panose="020B0604020202030204" pitchFamily="34" charset="0"/>
              <a:sym typeface="Wingdings" pitchFamily="2" charset="2"/>
            </a:endParaRPr>
          </a:p>
          <a:p>
            <a:pPr>
              <a:buFont typeface="Wingdings" pitchFamily="2" charset="2"/>
              <a:buChar char="à"/>
              <a:defRPr/>
            </a:pPr>
            <a:r>
              <a:rPr lang="en-US" sz="1500" dirty="0">
                <a:solidFill>
                  <a:srgbClr val="002060"/>
                </a:solidFill>
                <a:latin typeface="Helvetica" panose="020B0604020202030204" pitchFamily="34" charset="0"/>
                <a:sym typeface="Wingdings" pitchFamily="2" charset="2"/>
              </a:rPr>
              <a:t>Reduction of the signal-to-noise ratio at magnification</a:t>
            </a:r>
            <a:endParaRPr lang="fr-CH" sz="1500" dirty="0">
              <a:solidFill>
                <a:srgbClr val="002060"/>
              </a:solidFill>
              <a:latin typeface="Helvetica" panose="020B0604020202030204" pitchFamily="34" charset="0"/>
              <a:sym typeface="Wingdings" pitchFamily="2" charset="2"/>
            </a:endParaRPr>
          </a:p>
        </p:txBody>
      </p:sp>
      <p:sp>
        <p:nvSpPr>
          <p:cNvPr id="13" name="ZoneTexte 12"/>
          <p:cNvSpPr txBox="1"/>
          <p:nvPr/>
        </p:nvSpPr>
        <p:spPr>
          <a:xfrm>
            <a:off x="1766995" y="5724208"/>
            <a:ext cx="8183651" cy="300082"/>
          </a:xfrm>
          <a:prstGeom prst="rect">
            <a:avLst/>
          </a:prstGeom>
          <a:noFill/>
        </p:spPr>
        <p:txBody>
          <a:bodyPr wrap="none" rtlCol="0">
            <a:spAutoFit/>
          </a:bodyPr>
          <a:lstStyle/>
          <a:p>
            <a:r>
              <a:rPr lang="en-US" sz="1350" b="1" dirty="0">
                <a:solidFill>
                  <a:srgbClr val="CC3300"/>
                </a:solidFill>
                <a:latin typeface="Helvetica" panose="020B0604020202030204" pitchFamily="34" charset="0"/>
              </a:rPr>
              <a:t>In electronic magnification, the gain in </a:t>
            </a:r>
            <a:r>
              <a:rPr lang="en-US" sz="1350" b="1" dirty="0" err="1">
                <a:solidFill>
                  <a:srgbClr val="CC3300"/>
                </a:solidFill>
                <a:latin typeface="Helvetica" panose="020B0604020202030204" pitchFamily="34" charset="0"/>
              </a:rPr>
              <a:t>minification</a:t>
            </a:r>
            <a:r>
              <a:rPr lang="en-US" sz="1350" b="1" dirty="0">
                <a:solidFill>
                  <a:srgbClr val="CC3300"/>
                </a:solidFill>
                <a:latin typeface="Helvetica" panose="020B0604020202030204" pitchFamily="34" charset="0"/>
              </a:rPr>
              <a:t> is reduced </a:t>
            </a:r>
            <a:r>
              <a:rPr lang="fr-CH" sz="1350" b="1" dirty="0">
                <a:solidFill>
                  <a:srgbClr val="CC3300"/>
                </a:solidFill>
                <a:latin typeface="Helvetica" panose="020B0604020202030204" pitchFamily="34" charset="0"/>
                <a:sym typeface="Wingdings" pitchFamily="2" charset="2"/>
              </a:rPr>
              <a:t></a:t>
            </a:r>
            <a:r>
              <a:rPr lang="en-US" sz="1350" b="1" dirty="0">
                <a:solidFill>
                  <a:srgbClr val="CC3300"/>
                </a:solidFill>
                <a:latin typeface="Helvetica" panose="020B0604020202030204" pitchFamily="34" charset="0"/>
              </a:rPr>
              <a:t> the dose rate must be increased</a:t>
            </a:r>
            <a:endParaRPr lang="fr-CH" sz="1350" b="1" dirty="0">
              <a:solidFill>
                <a:srgbClr val="CC3300"/>
              </a:solidFill>
              <a:latin typeface="Helvetica" panose="020B0604020202030204" pitchFamily="34" charset="0"/>
            </a:endParaRPr>
          </a:p>
        </p:txBody>
      </p:sp>
      <p:sp>
        <p:nvSpPr>
          <p:cNvPr id="15" name="ZoneTexte 14"/>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17" name="Connecteur droit 16"/>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51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36</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3905236"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Flat panel detector: Pixel </a:t>
            </a:r>
            <a:r>
              <a:rPr lang="fr-CH" sz="2000" u="sng" dirty="0" err="1">
                <a:solidFill>
                  <a:srgbClr val="000000"/>
                </a:solidFill>
                <a:latin typeface="Gill Sans Nova Light"/>
                <a:cs typeface="Gill Sans Light" panose="020B0302020104020203"/>
              </a:rPr>
              <a:t>binning</a:t>
            </a:r>
            <a:endParaRPr lang="fr-CH" sz="2000" u="sng" dirty="0">
              <a:solidFill>
                <a:srgbClr val="000000"/>
              </a:solidFill>
              <a:latin typeface="Gill Sans Nova Light"/>
              <a:cs typeface="Gill Sans Light" panose="020B0302020104020203"/>
            </a:endParaRPr>
          </a:p>
        </p:txBody>
      </p:sp>
      <p:sp>
        <p:nvSpPr>
          <p:cNvPr id="2" name="ZoneTexte 1"/>
          <p:cNvSpPr txBox="1"/>
          <p:nvPr/>
        </p:nvSpPr>
        <p:spPr>
          <a:xfrm>
            <a:off x="997527" y="6294959"/>
            <a:ext cx="1544012" cy="246221"/>
          </a:xfrm>
          <a:prstGeom prst="rect">
            <a:avLst/>
          </a:prstGeom>
          <a:noFill/>
        </p:spPr>
        <p:txBody>
          <a:bodyPr wrap="none" rtlCol="0">
            <a:spAutoFit/>
          </a:bodyPr>
          <a:lstStyle/>
          <a:p>
            <a:r>
              <a:rPr lang="fr-CH" sz="1000" dirty="0">
                <a:latin typeface="Helvetica" panose="020B0604020202030204" pitchFamily="34" charset="0"/>
              </a:rPr>
              <a:t>NB: FOV = </a:t>
            </a:r>
            <a:r>
              <a:rPr lang="fr-CH" sz="1000" dirty="0" err="1">
                <a:latin typeface="Helvetica" panose="020B0604020202030204" pitchFamily="34" charset="0"/>
              </a:rPr>
              <a:t>field</a:t>
            </a:r>
            <a:r>
              <a:rPr lang="fr-CH" sz="1000" dirty="0">
                <a:latin typeface="Helvetica" panose="020B0604020202030204" pitchFamily="34" charset="0"/>
              </a:rPr>
              <a:t> of </a:t>
            </a:r>
            <a:r>
              <a:rPr lang="fr-CH" sz="1000" dirty="0" err="1">
                <a:latin typeface="Helvetica" panose="020B0604020202030204" pitchFamily="34" charset="0"/>
              </a:rPr>
              <a:t>view</a:t>
            </a:r>
            <a:r>
              <a:rPr lang="fr-CH" sz="1000" dirty="0">
                <a:latin typeface="Helvetica" panose="020B0604020202030204" pitchFamily="34" charset="0"/>
              </a:rPr>
              <a:t> </a:t>
            </a:r>
          </a:p>
        </p:txBody>
      </p:sp>
      <p:sp>
        <p:nvSpPr>
          <p:cNvPr id="17" name="ZoneTexte 16"/>
          <p:cNvSpPr txBox="1"/>
          <p:nvPr/>
        </p:nvSpPr>
        <p:spPr>
          <a:xfrm>
            <a:off x="1104572" y="2286638"/>
            <a:ext cx="3318537" cy="738664"/>
          </a:xfrm>
          <a:prstGeom prst="rect">
            <a:avLst/>
          </a:prstGeom>
          <a:noFill/>
        </p:spPr>
        <p:txBody>
          <a:bodyPr wrap="none" rtlCol="0">
            <a:spAutoFit/>
          </a:bodyPr>
          <a:lstStyle/>
          <a:p>
            <a:r>
              <a:rPr lang="en-US" sz="1400" dirty="0">
                <a:latin typeface="Helvetica" panose="020B0604020202030204" pitchFamily="34" charset="0"/>
              </a:rPr>
              <a:t>To save dose,</a:t>
            </a:r>
          </a:p>
          <a:p>
            <a:r>
              <a:rPr lang="en-US" sz="1400" dirty="0">
                <a:latin typeface="Helvetica" panose="020B0604020202030204" pitchFamily="34" charset="0"/>
              </a:rPr>
              <a:t>Reduce the size of the image,</a:t>
            </a:r>
          </a:p>
          <a:p>
            <a:r>
              <a:rPr lang="en-US" sz="1400" dirty="0">
                <a:latin typeface="Helvetica" panose="020B0604020202030204" pitchFamily="34" charset="0"/>
              </a:rPr>
              <a:t>And reduce the noise level in the image</a:t>
            </a:r>
          </a:p>
        </p:txBody>
      </p:sp>
      <p:sp>
        <p:nvSpPr>
          <p:cNvPr id="18" name="ZoneTexte 17"/>
          <p:cNvSpPr txBox="1"/>
          <p:nvPr/>
        </p:nvSpPr>
        <p:spPr>
          <a:xfrm>
            <a:off x="4904509" y="2413595"/>
            <a:ext cx="1116268" cy="300082"/>
          </a:xfrm>
          <a:prstGeom prst="rect">
            <a:avLst/>
          </a:prstGeom>
          <a:noFill/>
        </p:spPr>
        <p:txBody>
          <a:bodyPr wrap="none" rtlCol="0">
            <a:spAutoFit/>
          </a:bodyPr>
          <a:lstStyle/>
          <a:p>
            <a:r>
              <a:rPr lang="en-US" sz="1350" dirty="0"/>
              <a:t>Pixel binning</a:t>
            </a:r>
          </a:p>
        </p:txBody>
      </p:sp>
      <p:sp>
        <p:nvSpPr>
          <p:cNvPr id="19" name="ZoneTexte 18"/>
          <p:cNvSpPr txBox="1"/>
          <p:nvPr/>
        </p:nvSpPr>
        <p:spPr>
          <a:xfrm>
            <a:off x="6555076" y="2413595"/>
            <a:ext cx="3073534" cy="300082"/>
          </a:xfrm>
          <a:prstGeom prst="rect">
            <a:avLst/>
          </a:prstGeom>
          <a:noFill/>
        </p:spPr>
        <p:txBody>
          <a:bodyPr wrap="none" rtlCol="0">
            <a:spAutoFit/>
          </a:bodyPr>
          <a:lstStyle/>
          <a:p>
            <a:r>
              <a:rPr lang="en-US" sz="1350" dirty="0"/>
              <a:t>However, it reduces the spatial resolution</a:t>
            </a:r>
          </a:p>
        </p:txBody>
      </p:sp>
      <p:sp>
        <p:nvSpPr>
          <p:cNvPr id="3" name="Flèche droite 2"/>
          <p:cNvSpPr/>
          <p:nvPr/>
        </p:nvSpPr>
        <p:spPr>
          <a:xfrm>
            <a:off x="4685355" y="2463668"/>
            <a:ext cx="219154" cy="199937"/>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0" name="Picture 2"/>
          <p:cNvPicPr>
            <a:picLocks noChangeAspect="1" noChangeArrowheads="1"/>
          </p:cNvPicPr>
          <p:nvPr/>
        </p:nvPicPr>
        <p:blipFill>
          <a:blip r:embed="rId3" cstate="print"/>
          <a:srcRect/>
          <a:stretch>
            <a:fillRect/>
          </a:stretch>
        </p:blipFill>
        <p:spPr bwMode="auto">
          <a:xfrm>
            <a:off x="2950197" y="3343275"/>
            <a:ext cx="2443163" cy="2293144"/>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a:stretch>
            <a:fillRect/>
          </a:stretch>
        </p:blipFill>
        <p:spPr bwMode="auto">
          <a:xfrm>
            <a:off x="7047492" y="2926866"/>
            <a:ext cx="2088702" cy="3368093"/>
          </a:xfrm>
          <a:prstGeom prst="rect">
            <a:avLst/>
          </a:prstGeom>
          <a:noFill/>
          <a:ln w="9525">
            <a:noFill/>
            <a:miter lim="800000"/>
            <a:headEnd/>
            <a:tailEnd/>
          </a:ln>
        </p:spPr>
      </p:pic>
      <p:sp>
        <p:nvSpPr>
          <p:cNvPr id="15" name="ZoneTexte 14"/>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22" name="Connecteur droit 21"/>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9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3905236"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Flat panel detector: Pixel </a:t>
            </a:r>
            <a:r>
              <a:rPr lang="fr-CH" sz="2000" u="sng" dirty="0" err="1">
                <a:solidFill>
                  <a:srgbClr val="000000"/>
                </a:solidFill>
                <a:latin typeface="Gill Sans Nova Light"/>
                <a:cs typeface="Gill Sans Light" panose="020B0302020104020203"/>
              </a:rPr>
              <a:t>binning</a:t>
            </a:r>
            <a:endParaRPr lang="fr-CH" sz="2000" u="sng" dirty="0">
              <a:solidFill>
                <a:srgbClr val="000000"/>
              </a:solidFill>
              <a:latin typeface="Gill Sans Nova Light"/>
              <a:cs typeface="Gill Sans Light" panose="020B0302020104020203"/>
            </a:endParaRPr>
          </a:p>
        </p:txBody>
      </p:sp>
      <p:pic>
        <p:nvPicPr>
          <p:cNvPr id="15" name="Picture 2"/>
          <p:cNvPicPr>
            <a:picLocks noChangeAspect="1" noChangeArrowheads="1"/>
          </p:cNvPicPr>
          <p:nvPr/>
        </p:nvPicPr>
        <p:blipFill>
          <a:blip r:embed="rId3" cstate="print"/>
          <a:srcRect/>
          <a:stretch>
            <a:fillRect/>
          </a:stretch>
        </p:blipFill>
        <p:spPr bwMode="auto">
          <a:xfrm>
            <a:off x="3438001" y="2030204"/>
            <a:ext cx="4878158" cy="4194898"/>
          </a:xfrm>
          <a:prstGeom prst="rect">
            <a:avLst/>
          </a:prstGeom>
          <a:noFill/>
          <a:ln w="9525">
            <a:noFill/>
            <a:miter lim="800000"/>
            <a:headEnd/>
            <a:tailEnd/>
          </a:ln>
        </p:spPr>
      </p:pic>
      <p:sp>
        <p:nvSpPr>
          <p:cNvPr id="9" name="ZoneTexte 8"/>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11" name="Connecteur droit 10"/>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356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2478564"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Constrate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resolution</a:t>
            </a:r>
            <a:endParaRPr lang="fr-CH" sz="2000" u="sng" dirty="0">
              <a:solidFill>
                <a:srgbClr val="000000"/>
              </a:solidFill>
              <a:latin typeface="Gill Sans Nova Light"/>
              <a:cs typeface="Gill Sans Light" panose="020B0302020104020203"/>
            </a:endParaRPr>
          </a:p>
        </p:txBody>
      </p:sp>
      <p:sp>
        <p:nvSpPr>
          <p:cNvPr id="2" name="ZoneTexte 1"/>
          <p:cNvSpPr txBox="1"/>
          <p:nvPr/>
        </p:nvSpPr>
        <p:spPr>
          <a:xfrm>
            <a:off x="997527" y="6294959"/>
            <a:ext cx="1544012" cy="246221"/>
          </a:xfrm>
          <a:prstGeom prst="rect">
            <a:avLst/>
          </a:prstGeom>
          <a:noFill/>
        </p:spPr>
        <p:txBody>
          <a:bodyPr wrap="none" rtlCol="0">
            <a:spAutoFit/>
          </a:bodyPr>
          <a:lstStyle/>
          <a:p>
            <a:r>
              <a:rPr lang="fr-CH" sz="1000" dirty="0">
                <a:latin typeface="Helvetica" panose="020B0604020202030204" pitchFamily="34" charset="0"/>
              </a:rPr>
              <a:t>NB: FOV = </a:t>
            </a:r>
            <a:r>
              <a:rPr lang="fr-CH" sz="1000" dirty="0" err="1">
                <a:latin typeface="Helvetica" panose="020B0604020202030204" pitchFamily="34" charset="0"/>
              </a:rPr>
              <a:t>field</a:t>
            </a:r>
            <a:r>
              <a:rPr lang="fr-CH" sz="1000" dirty="0">
                <a:latin typeface="Helvetica" panose="020B0604020202030204" pitchFamily="34" charset="0"/>
              </a:rPr>
              <a:t> of </a:t>
            </a:r>
            <a:r>
              <a:rPr lang="fr-CH" sz="1000" dirty="0" err="1">
                <a:latin typeface="Helvetica" panose="020B0604020202030204" pitchFamily="34" charset="0"/>
              </a:rPr>
              <a:t>view</a:t>
            </a:r>
            <a:r>
              <a:rPr lang="fr-CH" sz="1000" dirty="0">
                <a:latin typeface="Helvetica" panose="020B0604020202030204" pitchFamily="34" charset="0"/>
              </a:rPr>
              <a:t> </a:t>
            </a:r>
          </a:p>
        </p:txBody>
      </p:sp>
      <p:pic>
        <p:nvPicPr>
          <p:cNvPr id="15" name="Picture 2"/>
          <p:cNvPicPr>
            <a:picLocks noChangeAspect="1" noChangeArrowheads="1"/>
          </p:cNvPicPr>
          <p:nvPr/>
        </p:nvPicPr>
        <p:blipFill>
          <a:blip r:embed="rId3" cstate="print"/>
          <a:srcRect/>
          <a:stretch>
            <a:fillRect/>
          </a:stretch>
        </p:blipFill>
        <p:spPr bwMode="auto">
          <a:xfrm>
            <a:off x="3891003" y="1520615"/>
            <a:ext cx="4038600" cy="4667250"/>
          </a:xfrm>
          <a:prstGeom prst="rect">
            <a:avLst/>
          </a:prstGeom>
          <a:noFill/>
          <a:ln w="9525">
            <a:noFill/>
            <a:miter lim="800000"/>
            <a:headEnd/>
            <a:tailEnd/>
          </a:ln>
        </p:spPr>
      </p:pic>
      <p:sp>
        <p:nvSpPr>
          <p:cNvPr id="5" name="ZoneTexte 4"/>
          <p:cNvSpPr txBox="1"/>
          <p:nvPr/>
        </p:nvSpPr>
        <p:spPr>
          <a:xfrm>
            <a:off x="8222043" y="3151870"/>
            <a:ext cx="3510128" cy="646331"/>
          </a:xfrm>
          <a:prstGeom prst="rect">
            <a:avLst/>
          </a:prstGeom>
          <a:noFill/>
        </p:spPr>
        <p:txBody>
          <a:bodyPr wrap="none" rtlCol="0">
            <a:spAutoFit/>
          </a:bodyPr>
          <a:lstStyle/>
          <a:p>
            <a:r>
              <a:rPr lang="fr-CH" dirty="0" err="1"/>
              <a:t>Numbers</a:t>
            </a:r>
            <a:r>
              <a:rPr lang="fr-CH" dirty="0"/>
              <a:t> of bits </a:t>
            </a:r>
            <a:r>
              <a:rPr lang="fr-CH" dirty="0" err="1"/>
              <a:t>inluence</a:t>
            </a:r>
            <a:r>
              <a:rPr lang="fr-CH" dirty="0"/>
              <a:t> </a:t>
            </a:r>
            <a:r>
              <a:rPr lang="fr-CH" dirty="0" err="1"/>
              <a:t>grey</a:t>
            </a:r>
            <a:r>
              <a:rPr lang="fr-CH" dirty="0"/>
              <a:t> </a:t>
            </a:r>
            <a:r>
              <a:rPr lang="fr-CH" dirty="0" err="1"/>
              <a:t>scale</a:t>
            </a:r>
            <a:br>
              <a:rPr lang="fr-CH" dirty="0"/>
            </a:br>
            <a:r>
              <a:rPr lang="fr-CH" dirty="0" err="1"/>
              <a:t>so</a:t>
            </a:r>
            <a:r>
              <a:rPr lang="fr-CH" dirty="0"/>
              <a:t> </a:t>
            </a:r>
            <a:r>
              <a:rPr lang="fr-CH" dirty="0" err="1"/>
              <a:t>contrate</a:t>
            </a:r>
            <a:r>
              <a:rPr lang="fr-CH" dirty="0"/>
              <a:t> </a:t>
            </a:r>
            <a:r>
              <a:rPr lang="fr-CH" dirty="0" err="1"/>
              <a:t>resolution</a:t>
            </a:r>
            <a:endParaRPr lang="fr-CH" dirty="0"/>
          </a:p>
        </p:txBody>
      </p:sp>
      <p:sp>
        <p:nvSpPr>
          <p:cNvPr id="22" name="ZoneTexte 21"/>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23" name="Connecteur droit 22"/>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474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39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805880" y="249240"/>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Image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quality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Differences</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between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both</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systems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64" name="ZoneTexte 63"/>
          <p:cNvSpPr txBox="1"/>
          <p:nvPr/>
        </p:nvSpPr>
        <p:spPr>
          <a:xfrm>
            <a:off x="741900" y="1630094"/>
            <a:ext cx="3332964"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Magnification and dose rate</a:t>
            </a:r>
          </a:p>
        </p:txBody>
      </p:sp>
      <p:sp>
        <p:nvSpPr>
          <p:cNvPr id="2" name="ZoneTexte 1"/>
          <p:cNvSpPr txBox="1"/>
          <p:nvPr/>
        </p:nvSpPr>
        <p:spPr>
          <a:xfrm>
            <a:off x="997527" y="6294959"/>
            <a:ext cx="1544012" cy="246221"/>
          </a:xfrm>
          <a:prstGeom prst="rect">
            <a:avLst/>
          </a:prstGeom>
          <a:noFill/>
        </p:spPr>
        <p:txBody>
          <a:bodyPr wrap="none" rtlCol="0">
            <a:spAutoFit/>
          </a:bodyPr>
          <a:lstStyle/>
          <a:p>
            <a:r>
              <a:rPr lang="fr-CH" sz="1000" dirty="0">
                <a:latin typeface="Helvetica" panose="020B0604020202030204" pitchFamily="34" charset="0"/>
              </a:rPr>
              <a:t>NB: FOV = </a:t>
            </a:r>
            <a:r>
              <a:rPr lang="fr-CH" sz="1000" dirty="0" err="1">
                <a:latin typeface="Helvetica" panose="020B0604020202030204" pitchFamily="34" charset="0"/>
              </a:rPr>
              <a:t>field</a:t>
            </a:r>
            <a:r>
              <a:rPr lang="fr-CH" sz="1000" dirty="0">
                <a:latin typeface="Helvetica" panose="020B0604020202030204" pitchFamily="34" charset="0"/>
              </a:rPr>
              <a:t> of </a:t>
            </a:r>
            <a:r>
              <a:rPr lang="fr-CH" sz="1000" dirty="0" err="1">
                <a:latin typeface="Helvetica" panose="020B0604020202030204" pitchFamily="34" charset="0"/>
              </a:rPr>
              <a:t>view</a:t>
            </a:r>
            <a:r>
              <a:rPr lang="fr-CH" sz="1000" dirty="0">
                <a:latin typeface="Helvetica" panose="020B0604020202030204" pitchFamily="34" charset="0"/>
              </a:rPr>
              <a:t> </a:t>
            </a:r>
          </a:p>
        </p:txBody>
      </p:sp>
      <p:pic>
        <p:nvPicPr>
          <p:cNvPr id="11" name="Picture 2"/>
          <p:cNvPicPr>
            <a:picLocks noChangeAspect="1" noChangeArrowheads="1"/>
          </p:cNvPicPr>
          <p:nvPr/>
        </p:nvPicPr>
        <p:blipFill>
          <a:blip r:embed="rId3" cstate="print"/>
          <a:srcRect/>
          <a:stretch>
            <a:fillRect/>
          </a:stretch>
        </p:blipFill>
        <p:spPr bwMode="auto">
          <a:xfrm>
            <a:off x="3668476" y="2030204"/>
            <a:ext cx="4226454" cy="2993346"/>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4074864" y="5023550"/>
            <a:ext cx="3766681" cy="1125954"/>
          </a:xfrm>
          <a:prstGeom prst="rect">
            <a:avLst/>
          </a:prstGeom>
          <a:noFill/>
          <a:ln w="9525">
            <a:noFill/>
            <a:miter lim="800000"/>
            <a:headEnd/>
            <a:tailEnd/>
          </a:ln>
        </p:spPr>
      </p:pic>
      <p:sp>
        <p:nvSpPr>
          <p:cNvPr id="13" name="ZoneTexte 12"/>
          <p:cNvSpPr txBox="1"/>
          <p:nvPr/>
        </p:nvSpPr>
        <p:spPr>
          <a:xfrm rot="16200000">
            <a:off x="-970302" y="4295375"/>
            <a:ext cx="2656341" cy="369332"/>
          </a:xfrm>
          <a:prstGeom prst="rect">
            <a:avLst/>
          </a:prstGeom>
          <a:noFill/>
        </p:spPr>
        <p:txBody>
          <a:bodyPr wrap="square" rtlCol="0">
            <a:spAutoFit/>
          </a:bodyPr>
          <a:lstStyle/>
          <a:p>
            <a:r>
              <a:rPr lang="fr-CH" dirty="0"/>
              <a:t>IMAGE QUALITY</a:t>
            </a:r>
          </a:p>
        </p:txBody>
      </p:sp>
      <p:cxnSp>
        <p:nvCxnSpPr>
          <p:cNvPr id="17" name="Connecteur droit 16"/>
          <p:cNvCxnSpPr/>
          <p:nvPr/>
        </p:nvCxnSpPr>
        <p:spPr>
          <a:xfrm>
            <a:off x="357868" y="690556"/>
            <a:ext cx="12426" cy="33010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472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4</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INTRODUCTION</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9" y="-149361"/>
            <a:ext cx="4970462"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INTRODUCTION</a:t>
            </a:r>
          </a:p>
        </p:txBody>
      </p:sp>
      <p:sp>
        <p:nvSpPr>
          <p:cNvPr id="15" name="Espace réservé du texte 10">
            <a:extLst>
              <a:ext uri="{FF2B5EF4-FFF2-40B4-BE49-F238E27FC236}">
                <a16:creationId xmlns:a16="http://schemas.microsoft.com/office/drawing/2014/main" id="{2DDA8123-7ECD-2A44-A629-7F2DB0D01D34}"/>
              </a:ext>
            </a:extLst>
          </p:cNvPr>
          <p:cNvSpPr txBox="1">
            <a:spLocks/>
          </p:cNvSpPr>
          <p:nvPr/>
        </p:nvSpPr>
        <p:spPr>
          <a:xfrm>
            <a:off x="5464859" y="1514013"/>
            <a:ext cx="3737065" cy="1628332"/>
          </a:xfrm>
          <a:prstGeom prst="rect">
            <a:avLst/>
          </a:prstGeom>
        </p:spPr>
        <p:txBody>
          <a:bodyPr vert="horz" lIns="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fr-CH" dirty="0">
                <a:solidFill>
                  <a:srgbClr val="000000"/>
                </a:solidFill>
                <a:latin typeface="Gill Sans Nova Light"/>
              </a:rPr>
              <a:t>Second: Imaging</a:t>
            </a:r>
            <a:endParaRPr lang="en-US" dirty="0">
              <a:solidFill>
                <a:srgbClr val="000000"/>
              </a:solidFill>
              <a:latin typeface="Gill Sans Nova Light"/>
            </a:endParaRPr>
          </a:p>
          <a:p>
            <a:pPr marL="0" lvl="0" indent="0">
              <a:buNone/>
            </a:pPr>
            <a:endParaRPr lang="en-US" dirty="0">
              <a:solidFill>
                <a:srgbClr val="000000"/>
              </a:solidFill>
              <a:latin typeface="Gill Sans Nova Light"/>
            </a:endParaRP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8587" r="9989"/>
          <a:stretch/>
        </p:blipFill>
        <p:spPr>
          <a:xfrm>
            <a:off x="2324829" y="3998980"/>
            <a:ext cx="4080681" cy="2610315"/>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888" y="1465774"/>
            <a:ext cx="3280850" cy="2386073"/>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303" y="4120013"/>
            <a:ext cx="3400520" cy="2333936"/>
          </a:xfrm>
          <a:prstGeom prst="rect">
            <a:avLst/>
          </a:prstGeom>
        </p:spPr>
      </p:pic>
      <p:pic>
        <p:nvPicPr>
          <p:cNvPr id="12" name="Image 11"/>
          <p:cNvPicPr>
            <a:picLocks noChangeAspect="1"/>
          </p:cNvPicPr>
          <p:nvPr/>
        </p:nvPicPr>
        <p:blipFill rotWithShape="1">
          <a:blip r:embed="rId6">
            <a:extLst>
              <a:ext uri="{28A0092B-C50C-407E-A947-70E740481C1C}">
                <a14:useLocalDpi xmlns:a14="http://schemas.microsoft.com/office/drawing/2010/main" val="0"/>
              </a:ext>
            </a:extLst>
          </a:blip>
          <a:srcRect l="7303" r="7441"/>
          <a:stretch/>
        </p:blipFill>
        <p:spPr>
          <a:xfrm>
            <a:off x="4631247" y="2195320"/>
            <a:ext cx="3862316" cy="1656527"/>
          </a:xfrm>
          <a:prstGeom prst="rect">
            <a:avLst/>
          </a:prstGeom>
        </p:spPr>
      </p:pic>
      <p:pic>
        <p:nvPicPr>
          <p:cNvPr id="14" name="Tijdelijke aanduiding voor afbeelding 11">
            <a:extLst>
              <a:ext uri="{FF2B5EF4-FFF2-40B4-BE49-F238E27FC236}">
                <a16:creationId xmlns:a16="http://schemas.microsoft.com/office/drawing/2014/main" id="{EE23E03E-EEA2-4846-A766-0C75EB7B23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9" r="13502" b="59"/>
          <a:stretch/>
        </p:blipFill>
        <p:spPr>
          <a:xfrm>
            <a:off x="8752212" y="1194384"/>
            <a:ext cx="2883222" cy="2657463"/>
          </a:xfrm>
          <a:prstGeom prst="rect">
            <a:avLst/>
          </a:prstGeom>
        </p:spPr>
      </p:pic>
    </p:spTree>
    <p:extLst>
      <p:ext uri="{BB962C8B-B14F-4D97-AF65-F5344CB8AC3E}">
        <p14:creationId xmlns:p14="http://schemas.microsoft.com/office/powerpoint/2010/main" val="2882921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899525" y="6358618"/>
            <a:ext cx="2743200" cy="365125"/>
          </a:xfrm>
        </p:spPr>
        <p:txBody>
          <a:bodyPr/>
          <a:lstStyle/>
          <a:p>
            <a:fld id="{009C6D19-0F58-4A3F-AA61-F2BCA36969EE}" type="slidenum">
              <a:rPr lang="fr-CH" smtClean="0">
                <a:solidFill>
                  <a:schemeClr val="tx1"/>
                </a:solidFill>
              </a:rPr>
              <a:t>40</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7" y="6187865"/>
            <a:ext cx="697993" cy="359665"/>
          </a:xfrm>
          <a:prstGeom prst="rect">
            <a:avLst/>
          </a:prstGeom>
        </p:spPr>
      </p:pic>
      <p:sp>
        <p:nvSpPr>
          <p:cNvPr id="14" name="ZoneTexte 13"/>
          <p:cNvSpPr txBox="1"/>
          <p:nvPr/>
        </p:nvSpPr>
        <p:spPr>
          <a:xfrm rot="16200000">
            <a:off x="-970302" y="4295375"/>
            <a:ext cx="2656341" cy="369332"/>
          </a:xfrm>
          <a:prstGeom prst="rect">
            <a:avLst/>
          </a:prstGeom>
          <a:noFill/>
        </p:spPr>
        <p:txBody>
          <a:bodyPr wrap="square" rtlCol="0">
            <a:spAutoFit/>
          </a:bodyPr>
          <a:lstStyle/>
          <a:p>
            <a:r>
              <a:rPr lang="fr-CH" dirty="0"/>
              <a:t>AMPLIFIER VS FPD</a:t>
            </a:r>
          </a:p>
        </p:txBody>
      </p:sp>
      <p:cxnSp>
        <p:nvCxnSpPr>
          <p:cNvPr id="16" name="Connecteur droit 15"/>
          <p:cNvCxnSpPr/>
          <p:nvPr/>
        </p:nvCxnSpPr>
        <p:spPr>
          <a:xfrm>
            <a:off x="357868" y="690556"/>
            <a:ext cx="0" cy="3110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732756" y="1502078"/>
            <a:ext cx="1281120"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Summary</a:t>
            </a:r>
            <a:endParaRPr lang="fr-CH" sz="2000" u="sng" dirty="0">
              <a:solidFill>
                <a:srgbClr val="000000"/>
              </a:solidFill>
              <a:latin typeface="Gill Sans Nova Light"/>
              <a:cs typeface="Gill Sans Light" panose="020B0302020104020203"/>
            </a:endParaRPr>
          </a:p>
        </p:txBody>
      </p:sp>
      <p:sp>
        <p:nvSpPr>
          <p:cNvPr id="9"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Luminance amplifier – Flat</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panel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detector</a:t>
            </a:r>
          </a:p>
        </p:txBody>
      </p:sp>
      <p:graphicFrame>
        <p:nvGraphicFramePr>
          <p:cNvPr id="11" name="Tableau 10"/>
          <p:cNvGraphicFramePr>
            <a:graphicFrameLocks noGrp="1"/>
          </p:cNvGraphicFramePr>
          <p:nvPr>
            <p:extLst>
              <p:ext uri="{D42A27DB-BD31-4B8C-83A1-F6EECF244321}">
                <p14:modId xmlns:p14="http://schemas.microsoft.com/office/powerpoint/2010/main" val="1165377641"/>
              </p:ext>
            </p:extLst>
          </p:nvPr>
        </p:nvGraphicFramePr>
        <p:xfrm>
          <a:off x="1136132" y="2506712"/>
          <a:ext cx="7276348" cy="2768600"/>
        </p:xfrm>
        <a:graphic>
          <a:graphicData uri="http://schemas.openxmlformats.org/drawingml/2006/table">
            <a:tbl>
              <a:tblPr firstRow="1" bandRow="1">
                <a:tableStyleId>{5C22544A-7EE6-4342-B048-85BDC9FD1C3A}</a:tableStyleId>
              </a:tblPr>
              <a:tblGrid>
                <a:gridCol w="2064268">
                  <a:extLst>
                    <a:ext uri="{9D8B030D-6E8A-4147-A177-3AD203B41FA5}">
                      <a16:colId xmlns:a16="http://schemas.microsoft.com/office/drawing/2014/main" val="4284762842"/>
                    </a:ext>
                  </a:extLst>
                </a:gridCol>
                <a:gridCol w="2651760">
                  <a:extLst>
                    <a:ext uri="{9D8B030D-6E8A-4147-A177-3AD203B41FA5}">
                      <a16:colId xmlns:a16="http://schemas.microsoft.com/office/drawing/2014/main" val="1970124029"/>
                    </a:ext>
                  </a:extLst>
                </a:gridCol>
                <a:gridCol w="2560320">
                  <a:extLst>
                    <a:ext uri="{9D8B030D-6E8A-4147-A177-3AD203B41FA5}">
                      <a16:colId xmlns:a16="http://schemas.microsoft.com/office/drawing/2014/main" val="3348731577"/>
                    </a:ext>
                  </a:extLst>
                </a:gridCol>
              </a:tblGrid>
              <a:tr h="370840">
                <a:tc>
                  <a:txBody>
                    <a:bodyPr/>
                    <a:lstStyle/>
                    <a:p>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Luminance amplifier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Flat panel detector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401852"/>
                  </a:ext>
                </a:extLst>
              </a:tr>
              <a:tr h="370840">
                <a:tc>
                  <a:txBody>
                    <a:bodyPr/>
                    <a:lstStyle/>
                    <a:p>
                      <a:r>
                        <a:rPr lang="fr-CH" dirty="0" err="1">
                          <a:solidFill>
                            <a:schemeClr val="tx1"/>
                          </a:solidFill>
                        </a:rPr>
                        <a:t>Cost</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err="1">
                          <a:solidFill>
                            <a:schemeClr val="tx1"/>
                          </a:solidFill>
                        </a:rPr>
                        <a:t>Cheaper</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fr-CH" dirty="0">
                          <a:solidFill>
                            <a:schemeClr val="tx1"/>
                          </a:solidFill>
                        </a:rPr>
                        <a:t>More </a:t>
                      </a:r>
                      <a:r>
                        <a:rPr lang="fr-CH" dirty="0" err="1">
                          <a:solidFill>
                            <a:schemeClr val="tx1"/>
                          </a:solidFill>
                        </a:rPr>
                        <a:t>expensive</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423862"/>
                  </a:ext>
                </a:extLst>
              </a:tr>
              <a:tr h="370840">
                <a:tc>
                  <a:txBody>
                    <a:bodyPr/>
                    <a:lstStyle/>
                    <a:p>
                      <a:r>
                        <a:rPr lang="fr-CH" dirty="0" err="1">
                          <a:solidFill>
                            <a:schemeClr val="tx1"/>
                          </a:solidFill>
                        </a:rPr>
                        <a:t>Space</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err="1">
                          <a:solidFill>
                            <a:schemeClr val="tx1"/>
                          </a:solidFill>
                        </a:rPr>
                        <a:t>Voluminous</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Compact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12669157"/>
                  </a:ext>
                </a:extLst>
              </a:tr>
              <a:tr h="370840">
                <a:tc>
                  <a:txBody>
                    <a:bodyPr/>
                    <a:lstStyle/>
                    <a:p>
                      <a:r>
                        <a:rPr lang="fr-CH" dirty="0">
                          <a:solidFill>
                            <a:schemeClr val="tx1"/>
                          </a:solidFill>
                        </a:rPr>
                        <a:t>Image</a:t>
                      </a:r>
                      <a:r>
                        <a:rPr lang="fr-CH" baseline="0" dirty="0">
                          <a:solidFill>
                            <a:schemeClr val="tx1"/>
                          </a:solidFill>
                        </a:rPr>
                        <a:t> per sec</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1 to 25 </a:t>
                      </a:r>
                      <a:r>
                        <a:rPr lang="fr-CH" dirty="0" err="1">
                          <a:solidFill>
                            <a:schemeClr val="tx1"/>
                          </a:solidFill>
                        </a:rPr>
                        <a:t>ips</a:t>
                      </a:r>
                      <a:r>
                        <a:rPr lang="fr-CH" baseline="0" dirty="0">
                          <a:solidFill>
                            <a:schemeClr val="tx1"/>
                          </a:solidFill>
                        </a:rPr>
                        <a:t> - </a:t>
                      </a:r>
                      <a:r>
                        <a:rPr lang="fr-CH" baseline="0" dirty="0" err="1">
                          <a:solidFill>
                            <a:schemeClr val="tx1"/>
                          </a:solidFill>
                        </a:rPr>
                        <a:t>continuous</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0.25 to 60 </a:t>
                      </a:r>
                      <a:r>
                        <a:rPr lang="fr-CH" dirty="0" err="1">
                          <a:solidFill>
                            <a:schemeClr val="tx1"/>
                          </a:solidFill>
                        </a:rPr>
                        <a:t>ips</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921853115"/>
                  </a:ext>
                </a:extLst>
              </a:tr>
              <a:tr h="370840">
                <a:tc>
                  <a:txBody>
                    <a:bodyPr/>
                    <a:lstStyle/>
                    <a:p>
                      <a:r>
                        <a:rPr lang="fr-CH" dirty="0">
                          <a:solidFill>
                            <a:schemeClr val="tx1"/>
                          </a:solidFill>
                        </a:rPr>
                        <a:t>Image </a:t>
                      </a:r>
                      <a:r>
                        <a:rPr lang="fr-CH" dirty="0" err="1">
                          <a:solidFill>
                            <a:schemeClr val="tx1"/>
                          </a:solidFill>
                        </a:rPr>
                        <a:t>quality</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Image distorsion</a:t>
                      </a:r>
                    </a:p>
                    <a:p>
                      <a:r>
                        <a:rPr lang="fr-CH" dirty="0" err="1">
                          <a:solidFill>
                            <a:schemeClr val="tx1"/>
                          </a:solidFill>
                        </a:rPr>
                        <a:t>Vignetting</a:t>
                      </a:r>
                      <a:endParaRPr lang="fr-CH" dirty="0">
                        <a:solidFill>
                          <a:schemeClr val="tx1"/>
                        </a:solidFill>
                      </a:endParaRPr>
                    </a:p>
                    <a:p>
                      <a:r>
                        <a:rPr lang="fr-CH" dirty="0">
                          <a:solidFill>
                            <a:schemeClr val="tx1"/>
                          </a:solidFill>
                        </a:rPr>
                        <a:t>Magnification - Dose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2088505"/>
                  </a:ext>
                </a:extLst>
              </a:tr>
              <a:tr h="370840">
                <a:tc>
                  <a:txBody>
                    <a:bodyPr/>
                    <a:lstStyle/>
                    <a:p>
                      <a:r>
                        <a:rPr lang="fr-CH" dirty="0">
                          <a:solidFill>
                            <a:schemeClr val="tx1"/>
                          </a:solidFill>
                        </a:rPr>
                        <a:t>Dose</a:t>
                      </a:r>
                      <a:r>
                        <a:rPr lang="fr-CH" baseline="0" dirty="0">
                          <a:solidFill>
                            <a:schemeClr val="tx1"/>
                          </a:solidFill>
                        </a:rPr>
                        <a:t> </a:t>
                      </a:r>
                      <a:r>
                        <a:rPr lang="fr-CH" baseline="0" dirty="0" err="1">
                          <a:solidFill>
                            <a:schemeClr val="tx1"/>
                          </a:solidFill>
                        </a:rPr>
                        <a:t>reduction</a:t>
                      </a:r>
                      <a:endParaRPr lang="fr-C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Egal to FPD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dirty="0">
                          <a:solidFill>
                            <a:schemeClr val="tx1"/>
                          </a:solidFill>
                        </a:rPr>
                        <a:t>Egal to Amplifier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1227274"/>
                  </a:ext>
                </a:extLst>
              </a:tr>
            </a:tbl>
          </a:graphicData>
        </a:graphic>
      </p:graphicFrame>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398" y="1702133"/>
            <a:ext cx="2365453" cy="2334970"/>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b="20171"/>
          <a:stretch/>
        </p:blipFill>
        <p:spPr>
          <a:xfrm>
            <a:off x="9307755" y="4549434"/>
            <a:ext cx="2334970" cy="1781233"/>
          </a:xfrm>
          <a:prstGeom prst="rect">
            <a:avLst/>
          </a:prstGeom>
        </p:spPr>
      </p:pic>
      <p:sp>
        <p:nvSpPr>
          <p:cNvPr id="5" name="ZoneTexte 4"/>
          <p:cNvSpPr txBox="1"/>
          <p:nvPr/>
        </p:nvSpPr>
        <p:spPr>
          <a:xfrm>
            <a:off x="10475240" y="1573512"/>
            <a:ext cx="1048685" cy="369332"/>
          </a:xfrm>
          <a:prstGeom prst="rect">
            <a:avLst/>
          </a:prstGeom>
          <a:noFill/>
        </p:spPr>
        <p:txBody>
          <a:bodyPr wrap="none" rtlCol="0">
            <a:spAutoFit/>
          </a:bodyPr>
          <a:lstStyle/>
          <a:p>
            <a:r>
              <a:rPr lang="fr-CH" dirty="0"/>
              <a:t>Amplifier</a:t>
            </a:r>
          </a:p>
        </p:txBody>
      </p:sp>
      <p:sp>
        <p:nvSpPr>
          <p:cNvPr id="17" name="ZoneTexte 16"/>
          <p:cNvSpPr txBox="1"/>
          <p:nvPr/>
        </p:nvSpPr>
        <p:spPr>
          <a:xfrm>
            <a:off x="10603184" y="4336817"/>
            <a:ext cx="551754" cy="369332"/>
          </a:xfrm>
          <a:prstGeom prst="rect">
            <a:avLst/>
          </a:prstGeom>
          <a:noFill/>
        </p:spPr>
        <p:txBody>
          <a:bodyPr wrap="none" rtlCol="0">
            <a:spAutoFit/>
          </a:bodyPr>
          <a:lstStyle/>
          <a:p>
            <a:r>
              <a:rPr lang="fr-CH" dirty="0"/>
              <a:t>FPD</a:t>
            </a:r>
          </a:p>
        </p:txBody>
      </p:sp>
    </p:spTree>
    <p:extLst>
      <p:ext uri="{BB962C8B-B14F-4D97-AF65-F5344CB8AC3E}">
        <p14:creationId xmlns:p14="http://schemas.microsoft.com/office/powerpoint/2010/main" val="582048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7068457" y="5236890"/>
            <a:ext cx="5123543" cy="1477328"/>
          </a:xfrm>
          <a:prstGeom prst="rect">
            <a:avLst/>
          </a:prstGeom>
          <a:solidFill>
            <a:schemeClr val="bg1"/>
          </a:solidFill>
        </p:spPr>
        <p:txBody>
          <a:bodyPr wrap="square" rtlCol="0">
            <a:spAutoFit/>
          </a:bodyPr>
          <a:lstStyle/>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p:txBody>
      </p:sp>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41</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14034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9999"/>
          <a:stretch/>
        </p:blipFill>
        <p:spPr>
          <a:xfrm>
            <a:off x="1057221" y="365760"/>
            <a:ext cx="9017439" cy="6172245"/>
          </a:xfrm>
          <a:prstGeom prst="rect">
            <a:avLst/>
          </a:prstGeom>
        </p:spPr>
      </p:pic>
      <p:sp>
        <p:nvSpPr>
          <p:cNvPr id="12" name="Titre 1">
            <a:extLst>
              <a:ext uri="{FF2B5EF4-FFF2-40B4-BE49-F238E27FC236}">
                <a16:creationId xmlns:a16="http://schemas.microsoft.com/office/drawing/2014/main" id="{14801ABD-7339-4C70-82A3-696BE8EF14DF}"/>
              </a:ext>
            </a:extLst>
          </p:cNvPr>
          <p:cNvSpPr txBox="1">
            <a:spLocks/>
          </p:cNvSpPr>
          <p:nvPr/>
        </p:nvSpPr>
        <p:spPr>
          <a:xfrm>
            <a:off x="6805112" y="5049190"/>
            <a:ext cx="5007037" cy="1665028"/>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5400" b="1" spc="-150" dirty="0">
                <a:latin typeface="Gill Sans MT" panose="020B0502020104020203" pitchFamily="34" charset="0"/>
              </a:rPr>
              <a:t>RADIATION PROTECTION</a:t>
            </a:r>
          </a:p>
        </p:txBody>
      </p:sp>
    </p:spTree>
    <p:extLst>
      <p:ext uri="{BB962C8B-B14F-4D97-AF65-F5344CB8AC3E}">
        <p14:creationId xmlns:p14="http://schemas.microsoft.com/office/powerpoint/2010/main" val="3188276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42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Why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5" name="Espace réservé du texte 10">
            <a:extLst>
              <a:ext uri="{FF2B5EF4-FFF2-40B4-BE49-F238E27FC236}">
                <a16:creationId xmlns:a16="http://schemas.microsoft.com/office/drawing/2014/main" id="{2DDA8123-7ECD-2A44-A629-7F2DB0D01D34}"/>
              </a:ext>
            </a:extLst>
          </p:cNvPr>
          <p:cNvSpPr txBox="1">
            <a:spLocks/>
          </p:cNvSpPr>
          <p:nvPr/>
        </p:nvSpPr>
        <p:spPr>
          <a:xfrm>
            <a:off x="1037147" y="1979531"/>
            <a:ext cx="10552566" cy="3099153"/>
          </a:xfrm>
          <a:prstGeom prst="rect">
            <a:avLst/>
          </a:prstGeom>
        </p:spPr>
        <p:txBody>
          <a:bodyPr vert="horz" lIns="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u="sng" dirty="0">
                <a:solidFill>
                  <a:schemeClr val="tx1"/>
                </a:solidFill>
                <a:latin typeface="Gill Sans Nova Light"/>
              </a:rPr>
              <a:t>Because radiation have body impacts:</a:t>
            </a:r>
          </a:p>
        </p:txBody>
      </p:sp>
      <p:sp>
        <p:nvSpPr>
          <p:cNvPr id="13" name="ZoneTexte 12"/>
          <p:cNvSpPr txBox="1"/>
          <p:nvPr/>
        </p:nvSpPr>
        <p:spPr>
          <a:xfrm>
            <a:off x="872555" y="1404128"/>
            <a:ext cx="1297150"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Reminder</a:t>
            </a:r>
            <a:endParaRPr lang="fr-CH" sz="2000" u="sng" dirty="0">
              <a:solidFill>
                <a:srgbClr val="000000"/>
              </a:solidFill>
              <a:latin typeface="Gill Sans Nova Light"/>
              <a:cs typeface="Gill Sans Light" panose="020B0302020104020203"/>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9689" y="2463324"/>
            <a:ext cx="2211467" cy="17900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Image 17"/>
          <p:cNvPicPr>
            <a:picLocks noChangeAspect="1"/>
          </p:cNvPicPr>
          <p:nvPr/>
        </p:nvPicPr>
        <p:blipFill>
          <a:blip r:embed="rId4"/>
          <a:stretch>
            <a:fillRect/>
          </a:stretch>
        </p:blipFill>
        <p:spPr>
          <a:xfrm>
            <a:off x="2169705" y="2548383"/>
            <a:ext cx="2151428" cy="1619942"/>
          </a:xfrm>
          <a:prstGeom prst="rect">
            <a:avLst/>
          </a:prstGeom>
        </p:spPr>
      </p:pic>
      <p:sp>
        <p:nvSpPr>
          <p:cNvPr id="19" name="Espace réservé du texte 10">
            <a:extLst>
              <a:ext uri="{FF2B5EF4-FFF2-40B4-BE49-F238E27FC236}">
                <a16:creationId xmlns:a16="http://schemas.microsoft.com/office/drawing/2014/main" id="{2DDA8123-7ECD-2A44-A629-7F2DB0D01D34}"/>
              </a:ext>
            </a:extLst>
          </p:cNvPr>
          <p:cNvSpPr txBox="1">
            <a:spLocks/>
          </p:cNvSpPr>
          <p:nvPr/>
        </p:nvSpPr>
        <p:spPr>
          <a:xfrm>
            <a:off x="1952362" y="3669929"/>
            <a:ext cx="10552566" cy="3099153"/>
          </a:xfrm>
          <a:prstGeom prst="rect">
            <a:avLst/>
          </a:prstGeom>
        </p:spPr>
        <p:txBody>
          <a:bodyPr vert="horz" lIns="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u="sng" dirty="0">
              <a:solidFill>
                <a:schemeClr val="tx1"/>
              </a:solidFill>
              <a:latin typeface="Gill Sans Nova Light"/>
            </a:endParaRPr>
          </a:p>
          <a:p>
            <a:pPr lvl="1"/>
            <a:r>
              <a:rPr lang="en-US" u="sng" dirty="0">
                <a:solidFill>
                  <a:schemeClr val="tx1"/>
                </a:solidFill>
                <a:latin typeface="Gill Sans Nova Light"/>
              </a:rPr>
              <a:t>Stochastic effects</a:t>
            </a:r>
          </a:p>
          <a:p>
            <a:pPr lvl="2"/>
            <a:r>
              <a:rPr lang="en-US" dirty="0">
                <a:solidFill>
                  <a:schemeClr val="tx1"/>
                </a:solidFill>
                <a:latin typeface="Gill Sans Nova Light"/>
              </a:rPr>
              <a:t>Ex: Cancer</a:t>
            </a:r>
          </a:p>
          <a:p>
            <a:pPr lvl="2"/>
            <a:r>
              <a:rPr lang="en-US" dirty="0">
                <a:solidFill>
                  <a:schemeClr val="tx1"/>
                </a:solidFill>
                <a:latin typeface="Gill Sans Nova Light"/>
              </a:rPr>
              <a:t>No threshold</a:t>
            </a:r>
          </a:p>
          <a:p>
            <a:pPr lvl="2"/>
            <a:r>
              <a:rPr lang="en-US" dirty="0">
                <a:solidFill>
                  <a:schemeClr val="tx1"/>
                </a:solidFill>
                <a:latin typeface="Gill Sans Nova Light"/>
              </a:rPr>
              <a:t>Concerns: Workers (and patients)</a:t>
            </a:r>
          </a:p>
          <a:p>
            <a:pPr lvl="2"/>
            <a:endParaRPr lang="en-US" u="sng" dirty="0">
              <a:solidFill>
                <a:schemeClr val="tx1"/>
              </a:solidFill>
              <a:latin typeface="Gill Sans Nova Light"/>
            </a:endParaRPr>
          </a:p>
        </p:txBody>
      </p:sp>
      <p:sp>
        <p:nvSpPr>
          <p:cNvPr id="20" name="Espace réservé du texte 10">
            <a:extLst>
              <a:ext uri="{FF2B5EF4-FFF2-40B4-BE49-F238E27FC236}">
                <a16:creationId xmlns:a16="http://schemas.microsoft.com/office/drawing/2014/main" id="{2DDA8123-7ECD-2A44-A629-7F2DB0D01D34}"/>
              </a:ext>
            </a:extLst>
          </p:cNvPr>
          <p:cNvSpPr txBox="1">
            <a:spLocks/>
          </p:cNvSpPr>
          <p:nvPr/>
        </p:nvSpPr>
        <p:spPr>
          <a:xfrm>
            <a:off x="6530773" y="4168325"/>
            <a:ext cx="10552566" cy="3099153"/>
          </a:xfrm>
          <a:prstGeom prst="rect">
            <a:avLst/>
          </a:prstGeom>
        </p:spPr>
        <p:txBody>
          <a:bodyPr vert="horz" lIns="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u="sng" dirty="0">
                <a:solidFill>
                  <a:schemeClr val="tx1"/>
                </a:solidFill>
                <a:latin typeface="Gill Sans Nova Light"/>
              </a:rPr>
              <a:t>Deterministic effects</a:t>
            </a:r>
          </a:p>
          <a:p>
            <a:pPr lvl="2"/>
            <a:r>
              <a:rPr lang="en-US" dirty="0">
                <a:solidFill>
                  <a:schemeClr val="tx1"/>
                </a:solidFill>
                <a:latin typeface="Gill Sans Nova Light"/>
              </a:rPr>
              <a:t>Ex: Skin burn</a:t>
            </a:r>
          </a:p>
          <a:p>
            <a:pPr lvl="2"/>
            <a:r>
              <a:rPr lang="en-US" dirty="0">
                <a:solidFill>
                  <a:schemeClr val="tx1"/>
                </a:solidFill>
                <a:latin typeface="Gill Sans Nova Light"/>
              </a:rPr>
              <a:t>Threshold for skin burn: 2 </a:t>
            </a:r>
            <a:r>
              <a:rPr lang="en-US" dirty="0" err="1">
                <a:solidFill>
                  <a:schemeClr val="tx1"/>
                </a:solidFill>
                <a:latin typeface="Gill Sans Nova Light"/>
              </a:rPr>
              <a:t>Gy</a:t>
            </a:r>
            <a:endParaRPr lang="en-US" dirty="0">
              <a:solidFill>
                <a:schemeClr val="tx1"/>
              </a:solidFill>
              <a:latin typeface="Gill Sans Nova Light"/>
            </a:endParaRPr>
          </a:p>
          <a:p>
            <a:pPr lvl="2"/>
            <a:r>
              <a:rPr lang="en-US" dirty="0">
                <a:solidFill>
                  <a:schemeClr val="tx1"/>
                </a:solidFill>
                <a:latin typeface="Gill Sans Nova Light"/>
              </a:rPr>
              <a:t>Concerns: Patients</a:t>
            </a:r>
          </a:p>
        </p:txBody>
      </p:sp>
      <p:sp>
        <p:nvSpPr>
          <p:cNvPr id="2" name="Flèche droite 1"/>
          <p:cNvSpPr/>
          <p:nvPr/>
        </p:nvSpPr>
        <p:spPr>
          <a:xfrm>
            <a:off x="4014927" y="5845102"/>
            <a:ext cx="306206" cy="272929"/>
          </a:xfrm>
          <a:prstGeom prst="right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ZoneTexte 2"/>
          <p:cNvSpPr txBox="1"/>
          <p:nvPr/>
        </p:nvSpPr>
        <p:spPr>
          <a:xfrm>
            <a:off x="4468208" y="5804161"/>
            <a:ext cx="3998402" cy="369332"/>
          </a:xfrm>
          <a:prstGeom prst="rect">
            <a:avLst/>
          </a:prstGeom>
          <a:noFill/>
        </p:spPr>
        <p:txBody>
          <a:bodyPr wrap="none" rtlCol="0">
            <a:spAutoFit/>
          </a:bodyPr>
          <a:lstStyle/>
          <a:p>
            <a:r>
              <a:rPr lang="fr-CH" dirty="0" err="1"/>
              <a:t>We</a:t>
            </a:r>
            <a:r>
              <a:rPr lang="fr-CH" dirty="0"/>
              <a:t> </a:t>
            </a:r>
            <a:r>
              <a:rPr lang="fr-CH" dirty="0" err="1"/>
              <a:t>want</a:t>
            </a:r>
            <a:r>
              <a:rPr lang="fr-CH" dirty="0"/>
              <a:t> to </a:t>
            </a:r>
            <a:r>
              <a:rPr lang="fr-CH" dirty="0" err="1"/>
              <a:t>avoid</a:t>
            </a:r>
            <a:r>
              <a:rPr lang="fr-CH" dirty="0"/>
              <a:t> </a:t>
            </a:r>
            <a:r>
              <a:rPr lang="fr-CH" dirty="0" err="1"/>
              <a:t>unnecessary</a:t>
            </a:r>
            <a:r>
              <a:rPr lang="fr-CH" dirty="0"/>
              <a:t> radiation </a:t>
            </a:r>
          </a:p>
        </p:txBody>
      </p:sp>
      <p:sp>
        <p:nvSpPr>
          <p:cNvPr id="21" name="ZoneTexte 20"/>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22" name="Connecteur droit 21"/>
          <p:cNvCxnSpPr>
            <a:endCxn id="21"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52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43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Why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pic>
        <p:nvPicPr>
          <p:cNvPr id="21" name="Picture 2"/>
          <p:cNvPicPr>
            <a:picLocks noChangeAspect="1" noChangeArrowheads="1"/>
          </p:cNvPicPr>
          <p:nvPr/>
        </p:nvPicPr>
        <p:blipFill>
          <a:blip r:embed="rId3" cstate="print"/>
          <a:srcRect/>
          <a:stretch>
            <a:fillRect/>
          </a:stretch>
        </p:blipFill>
        <p:spPr bwMode="auto">
          <a:xfrm>
            <a:off x="2633472" y="1408436"/>
            <a:ext cx="7322820" cy="5184433"/>
          </a:xfrm>
          <a:prstGeom prst="rect">
            <a:avLst/>
          </a:prstGeom>
          <a:noFill/>
          <a:ln w="9525">
            <a:noFill/>
            <a:miter lim="800000"/>
            <a:headEnd/>
            <a:tailEnd/>
          </a:ln>
        </p:spPr>
      </p:pic>
      <p:sp>
        <p:nvSpPr>
          <p:cNvPr id="7" name="Rectangle 6"/>
          <p:cNvSpPr/>
          <p:nvPr/>
        </p:nvSpPr>
        <p:spPr>
          <a:xfrm>
            <a:off x="2798064" y="2679192"/>
            <a:ext cx="7031736" cy="33832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ZoneTexte 8"/>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11" name="Connecteur droit 10"/>
          <p:cNvCxnSpPr>
            <a:endCxn id="9"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78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44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16" name="Connecteur droit 15"/>
          <p:cNvCxnSpPr>
            <a:endCxn id="14"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872555" y="1404128"/>
            <a:ext cx="1524776"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Dose </a:t>
            </a:r>
            <a:r>
              <a:rPr lang="fr-CH" sz="2000" u="sng" dirty="0" err="1">
                <a:solidFill>
                  <a:srgbClr val="000000"/>
                </a:solidFill>
                <a:latin typeface="Gill Sans Nova Light"/>
                <a:cs typeface="Gill Sans Light" panose="020B0302020104020203"/>
              </a:rPr>
              <a:t>Limits</a:t>
            </a:r>
            <a:endParaRPr lang="fr-CH" sz="2000" u="sng" dirty="0">
              <a:solidFill>
                <a:srgbClr val="000000"/>
              </a:solidFill>
              <a:latin typeface="Gill Sans Nova Light"/>
              <a:cs typeface="Gill Sans Light" panose="020B0302020104020203"/>
            </a:endParaRPr>
          </a:p>
        </p:txBody>
      </p:sp>
      <p:sp>
        <p:nvSpPr>
          <p:cNvPr id="21" name="Rectangle à coins arrondis 20"/>
          <p:cNvSpPr/>
          <p:nvPr/>
        </p:nvSpPr>
        <p:spPr>
          <a:xfrm>
            <a:off x="2022805" y="3332083"/>
            <a:ext cx="2215869" cy="592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dirty="0">
                <a:solidFill>
                  <a:prstClr val="white"/>
                </a:solidFill>
                <a:latin typeface="Calibri"/>
              </a:rPr>
              <a:t>E</a:t>
            </a:r>
            <a:r>
              <a:rPr kumimoji="0" lang="fr-CH" sz="1800" b="0" i="0" u="none" strike="noStrike" kern="1200" cap="none" spc="0" normalizeH="0" baseline="0" noProof="0" dirty="0" err="1">
                <a:ln>
                  <a:noFill/>
                </a:ln>
                <a:solidFill>
                  <a:prstClr val="white"/>
                </a:solidFill>
                <a:effectLst/>
                <a:uLnTx/>
                <a:uFillTx/>
                <a:latin typeface="Calibri"/>
                <a:ea typeface="+mn-ea"/>
                <a:cs typeface="+mn-cs"/>
              </a:rPr>
              <a:t>xposed</a:t>
            </a:r>
            <a:r>
              <a:rPr kumimoji="0" lang="fr-CH" sz="1800" b="0" i="0" u="none" strike="noStrike" kern="1200" cap="none" spc="0" normalizeH="0" baseline="0" noProof="0" dirty="0">
                <a:ln>
                  <a:noFill/>
                </a:ln>
                <a:solidFill>
                  <a:prstClr val="white"/>
                </a:solidFill>
                <a:effectLst/>
                <a:uLnTx/>
                <a:uFillTx/>
                <a:latin typeface="Calibri"/>
                <a:ea typeface="+mn-ea"/>
                <a:cs typeface="+mn-cs"/>
              </a:rPr>
              <a:t> </a:t>
            </a:r>
            <a:r>
              <a:rPr kumimoji="0" lang="fr-CH" sz="1800" b="0" i="0" u="none" strike="noStrike" kern="1200" cap="none" spc="0" normalizeH="0" baseline="0" noProof="0" dirty="0" err="1">
                <a:ln>
                  <a:noFill/>
                </a:ln>
                <a:solidFill>
                  <a:prstClr val="white"/>
                </a:solidFill>
                <a:effectLst/>
                <a:uLnTx/>
                <a:uFillTx/>
                <a:latin typeface="Calibri"/>
                <a:ea typeface="+mn-ea"/>
                <a:cs typeface="+mn-cs"/>
              </a:rPr>
              <a:t>worker</a:t>
            </a:r>
            <a:endParaRPr kumimoji="0" lang="fr-CH"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H" dirty="0">
                <a:solidFill>
                  <a:prstClr val="white"/>
                </a:solidFill>
                <a:latin typeface="Calibri"/>
              </a:rPr>
              <a:t>(</a:t>
            </a:r>
            <a:r>
              <a:rPr lang="fr-CH" dirty="0" err="1">
                <a:solidFill>
                  <a:prstClr val="white"/>
                </a:solidFill>
                <a:latin typeface="Calibri"/>
              </a:rPr>
              <a:t>Adult</a:t>
            </a:r>
            <a:r>
              <a:rPr lang="fr-CH" dirty="0">
                <a:solidFill>
                  <a:prstClr val="white"/>
                </a:solidFill>
                <a:latin typeface="Calibri"/>
              </a:rPr>
              <a:t>)</a:t>
            </a:r>
            <a:endParaRPr kumimoji="0" lang="fr-C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à coins arrondis 21"/>
          <p:cNvSpPr/>
          <p:nvPr/>
        </p:nvSpPr>
        <p:spPr>
          <a:xfrm>
            <a:off x="5030113" y="3330157"/>
            <a:ext cx="2215823" cy="592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white"/>
                </a:solidFill>
                <a:effectLst/>
                <a:uLnTx/>
                <a:uFillTx/>
                <a:latin typeface="Calibri"/>
                <a:ea typeface="+mn-ea"/>
                <a:cs typeface="+mn-cs"/>
              </a:rPr>
              <a:t>Public</a:t>
            </a:r>
            <a:br>
              <a:rPr kumimoji="0" lang="fr-CH" sz="1800" b="0" i="0" u="none" strike="noStrike" kern="1200" cap="none" spc="0" normalizeH="0" baseline="0" noProof="0" dirty="0">
                <a:ln>
                  <a:noFill/>
                </a:ln>
                <a:solidFill>
                  <a:prstClr val="white"/>
                </a:solidFill>
                <a:effectLst/>
                <a:uLnTx/>
                <a:uFillTx/>
                <a:latin typeface="Calibri"/>
                <a:ea typeface="+mn-ea"/>
                <a:cs typeface="+mn-cs"/>
              </a:rPr>
            </a:br>
            <a:r>
              <a:rPr kumimoji="0" lang="fr-CH" sz="1800" b="0" i="0" u="none" strike="noStrike" kern="1200" cap="none" spc="0" normalizeH="0" baseline="0" noProof="0" dirty="0">
                <a:ln>
                  <a:noFill/>
                </a:ln>
                <a:solidFill>
                  <a:prstClr val="white"/>
                </a:solidFill>
                <a:effectLst/>
                <a:uLnTx/>
                <a:uFillTx/>
                <a:latin typeface="Calibri"/>
                <a:ea typeface="+mn-ea"/>
                <a:cs typeface="+mn-cs"/>
              </a:rPr>
              <a:t>&amp;</a:t>
            </a:r>
            <a:r>
              <a:rPr kumimoji="0" lang="fr-CH" sz="1800" b="0" i="0" u="none" strike="noStrike" kern="1200" cap="none" spc="0" normalizeH="0" noProof="0" dirty="0">
                <a:ln>
                  <a:noFill/>
                </a:ln>
                <a:solidFill>
                  <a:prstClr val="white"/>
                </a:solidFill>
                <a:effectLst/>
                <a:uLnTx/>
                <a:uFillTx/>
                <a:latin typeface="Calibri"/>
                <a:ea typeface="+mn-ea"/>
                <a:cs typeface="+mn-cs"/>
              </a:rPr>
              <a:t> </a:t>
            </a:r>
            <a:r>
              <a:rPr kumimoji="0" lang="fr-CH" sz="1800" b="0" i="0" u="none" strike="noStrike" kern="1200" cap="none" spc="0" normalizeH="0" noProof="0" dirty="0" err="1">
                <a:ln>
                  <a:noFill/>
                </a:ln>
                <a:solidFill>
                  <a:prstClr val="white"/>
                </a:solidFill>
                <a:effectLst/>
                <a:uLnTx/>
                <a:uFillTx/>
                <a:latin typeface="Calibri"/>
                <a:ea typeface="+mn-ea"/>
                <a:cs typeface="+mn-cs"/>
              </a:rPr>
              <a:t>pregnant</a:t>
            </a:r>
            <a:r>
              <a:rPr kumimoji="0" lang="fr-CH" sz="1800" b="0" i="0" u="none" strike="noStrike" kern="1200" cap="none" spc="0" normalizeH="0" noProof="0" dirty="0">
                <a:ln>
                  <a:noFill/>
                </a:ln>
                <a:solidFill>
                  <a:prstClr val="white"/>
                </a:solidFill>
                <a:effectLst/>
                <a:uLnTx/>
                <a:uFillTx/>
                <a:latin typeface="Calibri"/>
                <a:ea typeface="+mn-ea"/>
                <a:cs typeface="+mn-cs"/>
              </a:rPr>
              <a:t> </a:t>
            </a:r>
            <a:r>
              <a:rPr kumimoji="0" lang="fr-CH" sz="1800" b="0" i="0" u="none" strike="noStrike" kern="1200" cap="none" spc="0" normalizeH="0" noProof="0" dirty="0" err="1">
                <a:ln>
                  <a:noFill/>
                </a:ln>
                <a:solidFill>
                  <a:prstClr val="white"/>
                </a:solidFill>
                <a:effectLst/>
                <a:uLnTx/>
                <a:uFillTx/>
                <a:latin typeface="Calibri"/>
                <a:ea typeface="+mn-ea"/>
                <a:cs typeface="+mn-cs"/>
              </a:rPr>
              <a:t>woman</a:t>
            </a:r>
            <a:endParaRPr kumimoji="0" lang="fr-C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à coins arrondis 22"/>
          <p:cNvSpPr/>
          <p:nvPr/>
        </p:nvSpPr>
        <p:spPr>
          <a:xfrm>
            <a:off x="8056226" y="3330157"/>
            <a:ext cx="2214161" cy="592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white"/>
                </a:solidFill>
                <a:effectLst/>
                <a:uLnTx/>
                <a:uFillTx/>
                <a:latin typeface="Calibri"/>
                <a:ea typeface="+mn-ea"/>
                <a:cs typeface="+mn-cs"/>
              </a:rPr>
              <a:t>Patient</a:t>
            </a:r>
          </a:p>
        </p:txBody>
      </p:sp>
      <p:sp>
        <p:nvSpPr>
          <p:cNvPr id="24" name="Rectangle 23"/>
          <p:cNvSpPr/>
          <p:nvPr/>
        </p:nvSpPr>
        <p:spPr>
          <a:xfrm>
            <a:off x="7991921" y="4221165"/>
            <a:ext cx="2366793" cy="523220"/>
          </a:xfrm>
          <a:prstGeom prst="rect">
            <a:avLst/>
          </a:prstGeom>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No dose </a:t>
            </a:r>
            <a:r>
              <a:rPr kumimoji="0" lang="fr-CH" sz="1400" b="1" i="0" u="none" strike="noStrike" kern="1200" cap="none" spc="0" normalizeH="0" baseline="0" noProof="0" dirty="0" err="1">
                <a:ln>
                  <a:noFill/>
                </a:ln>
                <a:solidFill>
                  <a:schemeClr val="accent5"/>
                </a:solidFill>
                <a:effectLst/>
                <a:uLnTx/>
                <a:uFillTx/>
                <a:latin typeface="Arial" panose="020B0604020202020204" pitchFamily="34" charset="0"/>
                <a:ea typeface="+mn-ea"/>
                <a:cs typeface="Arial" panose="020B0604020202020204" pitchFamily="34" charset="0"/>
              </a:rPr>
              <a:t>limit</a:t>
            </a:r>
            <a:r>
              <a:rPr kumimoji="0" lang="fr-CH" sz="1400"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 </a:t>
            </a:r>
            <a:r>
              <a:rPr kumimoji="0" lang="fr-CH" sz="140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is</a:t>
            </a:r>
            <a:r>
              <a:rPr kumimoji="0" lang="fr-CH"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set for </a:t>
            </a:r>
            <a:r>
              <a:rPr kumimoji="0" lang="fr-CH" sz="140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medical</a:t>
            </a:r>
            <a:r>
              <a:rPr kumimoji="0" lang="fr-CH" sz="140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fr-CH" sz="1400" i="0"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exposure</a:t>
            </a:r>
            <a:endParaRPr kumimoji="0" lang="fr-CH"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aphicFrame>
        <p:nvGraphicFramePr>
          <p:cNvPr id="25" name="Tableau 24"/>
          <p:cNvGraphicFramePr>
            <a:graphicFrameLocks noGrp="1"/>
          </p:cNvGraphicFramePr>
          <p:nvPr>
            <p:extLst>
              <p:ext uri="{D42A27DB-BD31-4B8C-83A1-F6EECF244321}">
                <p14:modId xmlns:p14="http://schemas.microsoft.com/office/powerpoint/2010/main" val="1253772836"/>
              </p:ext>
            </p:extLst>
          </p:nvPr>
        </p:nvGraphicFramePr>
        <p:xfrm>
          <a:off x="1946453" y="4282720"/>
          <a:ext cx="2360666" cy="916335"/>
        </p:xfrm>
        <a:graphic>
          <a:graphicData uri="http://schemas.openxmlformats.org/drawingml/2006/table">
            <a:tbl>
              <a:tblPr firstRow="1" bandRow="1">
                <a:tableStyleId>{5940675A-B579-460E-94D1-54222C63F5DA}</a:tableStyleId>
              </a:tblPr>
              <a:tblGrid>
                <a:gridCol w="1194443">
                  <a:extLst>
                    <a:ext uri="{9D8B030D-6E8A-4147-A177-3AD203B41FA5}">
                      <a16:colId xmlns:a16="http://schemas.microsoft.com/office/drawing/2014/main" val="20000"/>
                    </a:ext>
                  </a:extLst>
                </a:gridCol>
                <a:gridCol w="1166223">
                  <a:extLst>
                    <a:ext uri="{9D8B030D-6E8A-4147-A177-3AD203B41FA5}">
                      <a16:colId xmlns:a16="http://schemas.microsoft.com/office/drawing/2014/main" val="20001"/>
                    </a:ext>
                  </a:extLst>
                </a:gridCol>
              </a:tblGrid>
              <a:tr h="305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err="1">
                          <a:latin typeface="Arial" panose="020B0604020202020204" pitchFamily="34" charset="0"/>
                          <a:cs typeface="Arial" panose="020B0604020202020204" pitchFamily="34" charset="0"/>
                        </a:rPr>
                        <a:t>Whole</a:t>
                      </a:r>
                      <a:r>
                        <a:rPr lang="fr-CH" sz="1200" baseline="0" dirty="0">
                          <a:latin typeface="Arial" panose="020B0604020202020204" pitchFamily="34" charset="0"/>
                          <a:cs typeface="Arial" panose="020B0604020202020204" pitchFamily="34" charset="0"/>
                        </a:rPr>
                        <a:t> body</a:t>
                      </a:r>
                      <a:endParaRPr lang="fr-CH" sz="12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dirty="0">
                          <a:solidFill>
                            <a:schemeClr val="accent5"/>
                          </a:solidFill>
                          <a:latin typeface="Arial" panose="020B0604020202020204" pitchFamily="34" charset="0"/>
                          <a:cs typeface="Arial" panose="020B0604020202020204" pitchFamily="34" charset="0"/>
                        </a:rPr>
                        <a:t>20 </a:t>
                      </a:r>
                      <a:r>
                        <a:rPr lang="fr-CH" sz="1200" b="1" dirty="0" err="1">
                          <a:solidFill>
                            <a:schemeClr val="accent5"/>
                          </a:solidFill>
                          <a:latin typeface="Arial" panose="020B0604020202020204" pitchFamily="34" charset="0"/>
                          <a:cs typeface="Arial" panose="020B0604020202020204" pitchFamily="34" charset="0"/>
                        </a:rPr>
                        <a:t>mSv</a:t>
                      </a:r>
                      <a:r>
                        <a:rPr lang="fr-CH" sz="1200" b="1" dirty="0">
                          <a:solidFill>
                            <a:schemeClr val="accent5"/>
                          </a:solidFill>
                          <a:latin typeface="Arial" panose="020B0604020202020204" pitchFamily="34" charset="0"/>
                          <a:cs typeface="Arial" panose="020B0604020202020204" pitchFamily="34" charset="0"/>
                        </a:rPr>
                        <a:t>/</a:t>
                      </a:r>
                      <a:r>
                        <a:rPr lang="fr-CH" sz="1200" b="1" dirty="0" err="1">
                          <a:solidFill>
                            <a:schemeClr val="accent5"/>
                          </a:solidFill>
                          <a:latin typeface="Arial" panose="020B0604020202020204" pitchFamily="34" charset="0"/>
                          <a:cs typeface="Arial" panose="020B0604020202020204" pitchFamily="34" charset="0"/>
                        </a:rPr>
                        <a:t>year</a:t>
                      </a:r>
                      <a:endParaRPr lang="fr-CH" sz="1200" b="1"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05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latin typeface="Arial" panose="020B0604020202020204" pitchFamily="34" charset="0"/>
                          <a:cs typeface="Arial" panose="020B0604020202020204" pitchFamily="34" charset="0"/>
                        </a:rPr>
                        <a:t>Eye</a:t>
                      </a:r>
                      <a:r>
                        <a:rPr lang="fr-CH" sz="1200" baseline="0" dirty="0">
                          <a:latin typeface="Arial" panose="020B0604020202020204" pitchFamily="34" charset="0"/>
                          <a:cs typeface="Arial" panose="020B0604020202020204" pitchFamily="34" charset="0"/>
                        </a:rPr>
                        <a:t> </a:t>
                      </a:r>
                      <a:r>
                        <a:rPr lang="fr-CH" sz="1200" baseline="0" dirty="0" err="1">
                          <a:latin typeface="Arial" panose="020B0604020202020204" pitchFamily="34" charset="0"/>
                          <a:cs typeface="Arial" panose="020B0604020202020204" pitchFamily="34" charset="0"/>
                        </a:rPr>
                        <a:t>lens</a:t>
                      </a:r>
                      <a:endParaRPr lang="fr-CH" sz="12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dirty="0">
                          <a:solidFill>
                            <a:schemeClr val="accent5"/>
                          </a:solidFill>
                          <a:latin typeface="Arial" panose="020B0604020202020204" pitchFamily="34" charset="0"/>
                          <a:cs typeface="Arial" panose="020B0604020202020204" pitchFamily="34" charset="0"/>
                        </a:rPr>
                        <a:t>20 </a:t>
                      </a:r>
                      <a:r>
                        <a:rPr lang="fr-CH" sz="1200" b="1" dirty="0" err="1">
                          <a:solidFill>
                            <a:schemeClr val="accent5"/>
                          </a:solidFill>
                          <a:latin typeface="Arial" panose="020B0604020202020204" pitchFamily="34" charset="0"/>
                          <a:cs typeface="Arial" panose="020B0604020202020204" pitchFamily="34" charset="0"/>
                        </a:rPr>
                        <a:t>mSv</a:t>
                      </a:r>
                      <a:r>
                        <a:rPr lang="fr-CH" sz="1200" b="1" dirty="0">
                          <a:solidFill>
                            <a:schemeClr val="accent5"/>
                          </a:solidFill>
                          <a:latin typeface="Arial" panose="020B0604020202020204" pitchFamily="34" charset="0"/>
                          <a:cs typeface="Arial" panose="020B0604020202020204" pitchFamily="34" charset="0"/>
                        </a:rPr>
                        <a:t>/</a:t>
                      </a:r>
                      <a:r>
                        <a:rPr lang="fr-CH" sz="1200" b="1" dirty="0" err="1">
                          <a:solidFill>
                            <a:schemeClr val="accent5"/>
                          </a:solidFill>
                          <a:latin typeface="Arial" panose="020B0604020202020204" pitchFamily="34" charset="0"/>
                          <a:cs typeface="Arial" panose="020B0604020202020204" pitchFamily="34" charset="0"/>
                        </a:rPr>
                        <a:t>year</a:t>
                      </a:r>
                      <a:endParaRPr lang="fr-CH" sz="1200" b="1"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62040835"/>
                  </a:ext>
                </a:extLst>
              </a:tr>
              <a:tr h="305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err="1">
                          <a:latin typeface="Arial" panose="020B0604020202020204" pitchFamily="34" charset="0"/>
                          <a:cs typeface="Arial" panose="020B0604020202020204" pitchFamily="34" charset="0"/>
                        </a:rPr>
                        <a:t>Extremities</a:t>
                      </a:r>
                      <a:endParaRPr lang="fr-CH" sz="12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dirty="0">
                          <a:solidFill>
                            <a:schemeClr val="accent5"/>
                          </a:solidFill>
                          <a:latin typeface="Arial" panose="020B0604020202020204" pitchFamily="34" charset="0"/>
                          <a:cs typeface="Arial" panose="020B0604020202020204" pitchFamily="34" charset="0"/>
                        </a:rPr>
                        <a:t>500 </a:t>
                      </a:r>
                      <a:r>
                        <a:rPr lang="fr-CH" sz="1200" b="1" dirty="0" err="1">
                          <a:solidFill>
                            <a:schemeClr val="accent5"/>
                          </a:solidFill>
                          <a:latin typeface="Arial" panose="020B0604020202020204" pitchFamily="34" charset="0"/>
                          <a:cs typeface="Arial" panose="020B0604020202020204" pitchFamily="34" charset="0"/>
                        </a:rPr>
                        <a:t>mSv</a:t>
                      </a:r>
                      <a:r>
                        <a:rPr lang="fr-CH" sz="1200" b="1" dirty="0">
                          <a:solidFill>
                            <a:schemeClr val="accent5"/>
                          </a:solidFill>
                          <a:latin typeface="Arial" panose="020B0604020202020204" pitchFamily="34" charset="0"/>
                          <a:cs typeface="Arial" panose="020B0604020202020204" pitchFamily="34" charset="0"/>
                        </a:rPr>
                        <a:t>/</a:t>
                      </a:r>
                      <a:r>
                        <a:rPr lang="fr-CH" sz="1200" b="1" dirty="0" err="1">
                          <a:solidFill>
                            <a:schemeClr val="accent5"/>
                          </a:solidFill>
                          <a:latin typeface="Arial" panose="020B0604020202020204" pitchFamily="34" charset="0"/>
                          <a:cs typeface="Arial" panose="020B0604020202020204" pitchFamily="34" charset="0"/>
                        </a:rPr>
                        <a:t>year</a:t>
                      </a:r>
                      <a:endParaRPr lang="fr-CH" sz="1200" b="1"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66683219"/>
                  </a:ext>
                </a:extLst>
              </a:tr>
            </a:tbl>
          </a:graphicData>
        </a:graphic>
      </p:graphicFrame>
      <p:sp>
        <p:nvSpPr>
          <p:cNvPr id="26" name="Rectangle 25"/>
          <p:cNvSpPr/>
          <p:nvPr/>
        </p:nvSpPr>
        <p:spPr>
          <a:xfrm>
            <a:off x="5460314" y="4282720"/>
            <a:ext cx="1221640" cy="307777"/>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1 </a:t>
            </a:r>
            <a:r>
              <a:rPr kumimoji="0" lang="fr-CH" sz="1400" b="1" i="0" u="none" strike="noStrike" kern="1200" cap="none" spc="0" normalizeH="0" baseline="0" noProof="0" dirty="0" err="1">
                <a:ln>
                  <a:noFill/>
                </a:ln>
                <a:solidFill>
                  <a:schemeClr val="accent5"/>
                </a:solidFill>
                <a:effectLst/>
                <a:uLnTx/>
                <a:uFillTx/>
                <a:latin typeface="Arial" panose="020B0604020202020204" pitchFamily="34" charset="0"/>
                <a:ea typeface="+mn-ea"/>
                <a:cs typeface="Arial" panose="020B0604020202020204" pitchFamily="34" charset="0"/>
              </a:rPr>
              <a:t>mSv</a:t>
            </a:r>
            <a:r>
              <a:rPr kumimoji="0" lang="fr-CH" sz="1400" b="1"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a:t>
            </a:r>
            <a:r>
              <a:rPr kumimoji="0" lang="fr-CH" sz="1400" b="1" i="0" u="none" strike="noStrike" kern="1200" cap="none" spc="0" normalizeH="0" baseline="0" noProof="0" dirty="0" err="1">
                <a:ln>
                  <a:noFill/>
                </a:ln>
                <a:solidFill>
                  <a:schemeClr val="accent5"/>
                </a:solidFill>
                <a:effectLst/>
                <a:uLnTx/>
                <a:uFillTx/>
                <a:latin typeface="Arial" panose="020B0604020202020204" pitchFamily="34" charset="0"/>
                <a:ea typeface="+mn-ea"/>
                <a:cs typeface="Arial" panose="020B0604020202020204" pitchFamily="34" charset="0"/>
              </a:rPr>
              <a:t>year</a:t>
            </a:r>
            <a:r>
              <a:rPr kumimoji="0" lang="fr-CH" sz="1400" b="1"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 </a:t>
            </a:r>
          </a:p>
        </p:txBody>
      </p:sp>
      <p:pic>
        <p:nvPicPr>
          <p:cNvPr id="27" name="Image 26"/>
          <p:cNvPicPr>
            <a:picLocks noChangeAspect="1"/>
          </p:cNvPicPr>
          <p:nvPr/>
        </p:nvPicPr>
        <p:blipFill rotWithShape="1">
          <a:blip r:embed="rId3"/>
          <a:srcRect t="2211" b="-1"/>
          <a:stretch/>
        </p:blipFill>
        <p:spPr>
          <a:xfrm>
            <a:off x="8125847" y="1684581"/>
            <a:ext cx="2144540" cy="1512628"/>
          </a:xfrm>
          <a:prstGeom prst="rect">
            <a:avLst/>
          </a:prstGeom>
        </p:spPr>
      </p:pic>
      <p:pic>
        <p:nvPicPr>
          <p:cNvPr id="28" name="Image 27"/>
          <p:cNvPicPr>
            <a:picLocks noChangeAspect="1"/>
          </p:cNvPicPr>
          <p:nvPr/>
        </p:nvPicPr>
        <p:blipFill>
          <a:blip r:embed="rId4"/>
          <a:stretch>
            <a:fillRect/>
          </a:stretch>
        </p:blipFill>
        <p:spPr>
          <a:xfrm>
            <a:off x="4761661" y="1894646"/>
            <a:ext cx="2618946" cy="1302563"/>
          </a:xfrm>
          <a:prstGeom prst="rect">
            <a:avLst/>
          </a:prstGeom>
        </p:spPr>
      </p:pic>
      <p:pic>
        <p:nvPicPr>
          <p:cNvPr id="29" name="Image 28"/>
          <p:cNvPicPr>
            <a:picLocks noChangeAspect="1"/>
          </p:cNvPicPr>
          <p:nvPr/>
        </p:nvPicPr>
        <p:blipFill rotWithShape="1">
          <a:blip r:embed="rId5"/>
          <a:srcRect l="4509"/>
          <a:stretch/>
        </p:blipFill>
        <p:spPr>
          <a:xfrm>
            <a:off x="2586833" y="2019648"/>
            <a:ext cx="1141729" cy="1249995"/>
          </a:xfrm>
          <a:prstGeom prst="rect">
            <a:avLst/>
          </a:prstGeom>
        </p:spPr>
      </p:pic>
      <p:sp>
        <p:nvSpPr>
          <p:cNvPr id="30" name="ZoneTexte 29"/>
          <p:cNvSpPr txBox="1"/>
          <p:nvPr/>
        </p:nvSpPr>
        <p:spPr>
          <a:xfrm>
            <a:off x="4889340" y="5668885"/>
            <a:ext cx="2861424" cy="369332"/>
          </a:xfrm>
          <a:prstGeom prst="rect">
            <a:avLst/>
          </a:prstGeom>
          <a:noFill/>
        </p:spPr>
        <p:txBody>
          <a:bodyPr wrap="none" rtlCol="0">
            <a:spAutoFit/>
          </a:bodyPr>
          <a:lstStyle/>
          <a:p>
            <a:r>
              <a:rPr lang="fr-CH" dirty="0" err="1"/>
              <a:t>Need</a:t>
            </a:r>
            <a:r>
              <a:rPr lang="fr-CH" dirty="0"/>
              <a:t> of radiation protection</a:t>
            </a:r>
          </a:p>
        </p:txBody>
      </p:sp>
      <p:sp>
        <p:nvSpPr>
          <p:cNvPr id="5" name="Flèche droite 4"/>
          <p:cNvSpPr/>
          <p:nvPr/>
        </p:nvSpPr>
        <p:spPr>
          <a:xfrm>
            <a:off x="4515068" y="5720963"/>
            <a:ext cx="246593" cy="265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78384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45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16" name="Connecteur droit 15"/>
          <p:cNvCxnSpPr>
            <a:endCxn id="14"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872555" y="1404128"/>
            <a:ext cx="3643946"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Choose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your</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priorities</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act</a:t>
            </a:r>
            <a:r>
              <a:rPr lang="fr-CH" sz="2000" u="sng" dirty="0">
                <a:solidFill>
                  <a:srgbClr val="000000"/>
                </a:solidFill>
                <a:latin typeface="Gill Sans Nova Light"/>
                <a:cs typeface="Gill Sans Light" panose="020B0302020104020203"/>
              </a:rPr>
              <a:t> first</a:t>
            </a:r>
          </a:p>
        </p:txBody>
      </p:sp>
      <p:sp>
        <p:nvSpPr>
          <p:cNvPr id="19" name="Espace réservé du contenu 2"/>
          <p:cNvSpPr txBox="1">
            <a:spLocks/>
          </p:cNvSpPr>
          <p:nvPr/>
        </p:nvSpPr>
        <p:spPr>
          <a:xfrm>
            <a:off x="1263545" y="2167053"/>
            <a:ext cx="10233130" cy="42369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Helvetica" panose="020B0604020202030204" pitchFamily="34" charset="0"/>
              </a:rPr>
              <a:t>Completion of the </a:t>
            </a:r>
            <a:r>
              <a:rPr lang="en-US" sz="1800" b="1" dirty="0">
                <a:solidFill>
                  <a:schemeClr val="accent5"/>
                </a:solidFill>
                <a:latin typeface="Helvetica" panose="020B0604020202030204" pitchFamily="34" charset="0"/>
              </a:rPr>
              <a:t>procedure </a:t>
            </a:r>
            <a:r>
              <a:rPr lang="en-US" sz="1800" dirty="0">
                <a:latin typeface="Helvetica" panose="020B0604020202030204" pitchFamily="34" charset="0"/>
              </a:rPr>
              <a:t>is of course a</a:t>
            </a:r>
            <a:r>
              <a:rPr lang="en-US" sz="1800" b="1" dirty="0">
                <a:solidFill>
                  <a:schemeClr val="accent5"/>
                </a:solidFill>
                <a:latin typeface="Helvetica" panose="020B0604020202030204" pitchFamily="34" charset="0"/>
              </a:rPr>
              <a:t> priority </a:t>
            </a:r>
            <a:r>
              <a:rPr lang="en-US" sz="1800" dirty="0">
                <a:latin typeface="Helvetica" panose="020B0604020202030204" pitchFamily="34" charset="0"/>
              </a:rPr>
              <a:t>over radiation protection, it is "rare" for a doctor to deem the radiological risk sufficiently great not to intervene under X-ray</a:t>
            </a:r>
          </a:p>
          <a:p>
            <a:endParaRPr lang="en-US" sz="1800" dirty="0">
              <a:latin typeface="Helvetica" panose="020B0604020202030204" pitchFamily="34" charset="0"/>
            </a:endParaRPr>
          </a:p>
          <a:p>
            <a:r>
              <a:rPr lang="en-US" sz="1800" dirty="0">
                <a:latin typeface="Helvetica" panose="020B0604020202030204" pitchFamily="34" charset="0"/>
              </a:rPr>
              <a:t>The </a:t>
            </a:r>
            <a:r>
              <a:rPr lang="en-US" sz="1800" b="1" dirty="0">
                <a:solidFill>
                  <a:schemeClr val="accent5"/>
                </a:solidFill>
                <a:latin typeface="Helvetica" panose="020B0604020202030204" pitchFamily="34" charset="0"/>
              </a:rPr>
              <a:t>radiological risk </a:t>
            </a:r>
            <a:r>
              <a:rPr lang="en-US" sz="1800" dirty="0">
                <a:latin typeface="Helvetica" panose="020B0604020202030204" pitchFamily="34" charset="0"/>
              </a:rPr>
              <a:t>is often faced with </a:t>
            </a:r>
            <a:r>
              <a:rPr lang="en-US" sz="1800" b="1" dirty="0">
                <a:solidFill>
                  <a:schemeClr val="accent5"/>
                </a:solidFill>
                <a:latin typeface="Helvetica" panose="020B0604020202030204" pitchFamily="34" charset="0"/>
              </a:rPr>
              <a:t>clinical certainty</a:t>
            </a:r>
            <a:endParaRPr lang="fr-CH" sz="1800" dirty="0">
              <a:latin typeface="Helvetica" panose="020B0604020202030204" pitchFamily="34" charset="0"/>
            </a:endParaRPr>
          </a:p>
        </p:txBody>
      </p:sp>
      <p:pic>
        <p:nvPicPr>
          <p:cNvPr id="20" name="Image 19"/>
          <p:cNvPicPr>
            <a:picLocks noChangeAspect="1"/>
          </p:cNvPicPr>
          <p:nvPr/>
        </p:nvPicPr>
        <p:blipFill>
          <a:blip r:embed="rId3"/>
          <a:stretch>
            <a:fillRect/>
          </a:stretch>
        </p:blipFill>
        <p:spPr>
          <a:xfrm>
            <a:off x="5225801" y="3998008"/>
            <a:ext cx="1345623" cy="1855543"/>
          </a:xfrm>
          <a:prstGeom prst="rect">
            <a:avLst/>
          </a:prstGeom>
        </p:spPr>
      </p:pic>
      <p:sp>
        <p:nvSpPr>
          <p:cNvPr id="31" name="Rectangle 30"/>
          <p:cNvSpPr/>
          <p:nvPr/>
        </p:nvSpPr>
        <p:spPr>
          <a:xfrm>
            <a:off x="5126491" y="4857942"/>
            <a:ext cx="6848475" cy="369332"/>
          </a:xfrm>
          <a:prstGeom prst="rect">
            <a:avLst/>
          </a:prstGeom>
        </p:spPr>
        <p:txBody>
          <a:bodyPr wrap="square">
            <a:spAutoFit/>
          </a:bodyPr>
          <a:lstStyle/>
          <a:p>
            <a:pPr lvl="4"/>
            <a:r>
              <a:rPr lang="en-US" dirty="0">
                <a:latin typeface="Helvetica" panose="020B0604020202030204" pitchFamily="34" charset="0"/>
              </a:rPr>
              <a:t>Success of the interventional act</a:t>
            </a:r>
            <a:endParaRPr lang="fr-CH" dirty="0">
              <a:latin typeface="Helvetica" panose="020B0604020202030204" pitchFamily="34" charset="0"/>
            </a:endParaRPr>
          </a:p>
        </p:txBody>
      </p:sp>
      <p:sp>
        <p:nvSpPr>
          <p:cNvPr id="32" name="Rectangle 31"/>
          <p:cNvSpPr/>
          <p:nvPr/>
        </p:nvSpPr>
        <p:spPr>
          <a:xfrm>
            <a:off x="5126491" y="4186214"/>
            <a:ext cx="4083169" cy="369332"/>
          </a:xfrm>
          <a:prstGeom prst="rect">
            <a:avLst/>
          </a:prstGeom>
        </p:spPr>
        <p:txBody>
          <a:bodyPr wrap="none">
            <a:spAutoFit/>
          </a:bodyPr>
          <a:lstStyle/>
          <a:p>
            <a:pPr lvl="4"/>
            <a:r>
              <a:rPr lang="fr-CH" dirty="0">
                <a:latin typeface="Helvetica" panose="020B0604020202030204" pitchFamily="34" charset="0"/>
              </a:rPr>
              <a:t>Radiation protection</a:t>
            </a:r>
          </a:p>
        </p:txBody>
      </p:sp>
      <p:cxnSp>
        <p:nvCxnSpPr>
          <p:cNvPr id="33" name="Connecteur droit avec flèche 32"/>
          <p:cNvCxnSpPr/>
          <p:nvPr/>
        </p:nvCxnSpPr>
        <p:spPr>
          <a:xfrm flipH="1">
            <a:off x="6118153" y="4391312"/>
            <a:ext cx="727114" cy="184666"/>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H="1" flipV="1">
            <a:off x="6466218" y="5042608"/>
            <a:ext cx="379049" cy="1"/>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399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46</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16" name="Connecteur droit 15"/>
          <p:cNvCxnSpPr>
            <a:endCxn id="14"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2"/>
          <p:cNvSpPr txBox="1">
            <a:spLocks/>
          </p:cNvSpPr>
          <p:nvPr/>
        </p:nvSpPr>
        <p:spPr>
          <a:xfrm>
            <a:off x="2204475" y="1865968"/>
            <a:ext cx="8171320" cy="42369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Helvetica" panose="020B0604020202030204" pitchFamily="34" charset="0"/>
              </a:rPr>
              <a:t>How can we know if an exam was too irradiating ?</a:t>
            </a:r>
            <a:endParaRPr lang="fr-CH" sz="2800" dirty="0">
              <a:latin typeface="Helvetica" panose="020B060402020203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891" y="2561512"/>
            <a:ext cx="3175000" cy="3175000"/>
          </a:xfrm>
          <a:prstGeom prst="rect">
            <a:avLst/>
          </a:prstGeom>
        </p:spPr>
      </p:pic>
    </p:spTree>
    <p:extLst>
      <p:ext uri="{BB962C8B-B14F-4D97-AF65-F5344CB8AC3E}">
        <p14:creationId xmlns:p14="http://schemas.microsoft.com/office/powerpoint/2010/main" val="1541344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47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16" name="Connecteur droit 15"/>
          <p:cNvCxnSpPr>
            <a:endCxn id="14"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480309"/>
            <a:ext cx="4019049"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Diagnostic </a:t>
            </a:r>
            <a:r>
              <a:rPr lang="fr-CH" sz="2000" u="sng" dirty="0" err="1">
                <a:solidFill>
                  <a:srgbClr val="000000"/>
                </a:solidFill>
                <a:latin typeface="Gill Sans Nova Light"/>
                <a:cs typeface="Gill Sans Light" panose="020B0302020104020203"/>
              </a:rPr>
              <a:t>reference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levels</a:t>
            </a:r>
            <a:r>
              <a:rPr lang="fr-CH" sz="2000" u="sng" dirty="0">
                <a:solidFill>
                  <a:srgbClr val="000000"/>
                </a:solidFill>
                <a:latin typeface="Gill Sans Nova Light"/>
                <a:cs typeface="Gill Sans Light" panose="020B0302020104020203"/>
              </a:rPr>
              <a:t> (DRL)</a:t>
            </a:r>
          </a:p>
        </p:txBody>
      </p:sp>
      <p:pic>
        <p:nvPicPr>
          <p:cNvPr id="11" name="Image 10"/>
          <p:cNvPicPr>
            <a:picLocks noChangeAspect="1"/>
          </p:cNvPicPr>
          <p:nvPr/>
        </p:nvPicPr>
        <p:blipFill>
          <a:blip r:embed="rId3" cstate="print">
            <a:alphaModFix/>
            <a:lum/>
          </a:blip>
          <a:srcRect/>
          <a:stretch>
            <a:fillRect/>
          </a:stretch>
        </p:blipFill>
        <p:spPr>
          <a:xfrm>
            <a:off x="3463744" y="2091081"/>
            <a:ext cx="4418384" cy="2446829"/>
          </a:xfrm>
          <a:prstGeom prst="rect">
            <a:avLst/>
          </a:prstGeom>
          <a:noFill/>
          <a:ln>
            <a:noFill/>
          </a:ln>
        </p:spPr>
      </p:pic>
      <p:sp>
        <p:nvSpPr>
          <p:cNvPr id="12" name="Espace réservé du contenu 2"/>
          <p:cNvSpPr txBox="1">
            <a:spLocks/>
          </p:cNvSpPr>
          <p:nvPr/>
        </p:nvSpPr>
        <p:spPr>
          <a:xfrm>
            <a:off x="1314063" y="4841897"/>
            <a:ext cx="10015353" cy="16231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dirty="0">
                <a:latin typeface="Gill Sans Nova Light"/>
              </a:rPr>
              <a:t>For a given examination, corresponds to the 75th percentile of the distribution of a </a:t>
            </a:r>
            <a:r>
              <a:rPr lang="en-US" sz="1400" dirty="0" err="1">
                <a:latin typeface="Gill Sans Nova Light"/>
              </a:rPr>
              <a:t>dosimetric</a:t>
            </a:r>
            <a:r>
              <a:rPr lang="en-US" sz="1400" dirty="0">
                <a:latin typeface="Gill Sans Nova Light"/>
              </a:rPr>
              <a:t> indicator (for </a:t>
            </a:r>
            <a:r>
              <a:rPr lang="en-US" sz="1400" dirty="0" err="1">
                <a:latin typeface="Gill Sans Nova Light"/>
              </a:rPr>
              <a:t>exemple</a:t>
            </a:r>
            <a:r>
              <a:rPr lang="en-US" sz="1400" dirty="0">
                <a:latin typeface="Gill Sans Nova Light"/>
              </a:rPr>
              <a:t> dose).</a:t>
            </a:r>
          </a:p>
          <a:p>
            <a:pPr algn="l"/>
            <a:r>
              <a:rPr lang="en-US" sz="1400" dirty="0">
                <a:latin typeface="Gill Sans Nova Light"/>
              </a:rPr>
              <a:t>Collected, updated and edited by the FOPH.</a:t>
            </a:r>
          </a:p>
          <a:p>
            <a:pPr algn="l"/>
            <a:r>
              <a:rPr lang="en-US" sz="1400" u="sng" dirty="0">
                <a:latin typeface="Gill Sans Nova Light"/>
              </a:rPr>
              <a:t>It is not a limit</a:t>
            </a:r>
            <a:r>
              <a:rPr lang="en-US" sz="1400" dirty="0">
                <a:latin typeface="Gill Sans Nova Light"/>
              </a:rPr>
              <a:t>, but if in a center all the exams are above this limit, a control of the device is needed. </a:t>
            </a:r>
            <a:r>
              <a:rPr lang="fr-CH" sz="1400" dirty="0">
                <a:latin typeface="Gill Sans Nova Light"/>
              </a:rPr>
              <a:t>On the opposite, if dose are </a:t>
            </a:r>
            <a:r>
              <a:rPr lang="fr-CH" sz="1400" dirty="0" err="1">
                <a:latin typeface="Gill Sans Nova Light"/>
              </a:rPr>
              <a:t>very</a:t>
            </a:r>
            <a:r>
              <a:rPr lang="fr-CH" sz="1400" dirty="0">
                <a:latin typeface="Gill Sans Nova Light"/>
              </a:rPr>
              <a:t> far (</a:t>
            </a:r>
            <a:r>
              <a:rPr lang="fr-CH" sz="1400" dirty="0" err="1">
                <a:latin typeface="Gill Sans Nova Light"/>
              </a:rPr>
              <a:t>under</a:t>
            </a:r>
            <a:r>
              <a:rPr lang="fr-CH" sz="1400" dirty="0">
                <a:latin typeface="Gill Sans Nova Light"/>
              </a:rPr>
              <a:t>) the DRL, the </a:t>
            </a:r>
            <a:r>
              <a:rPr lang="fr-CH" sz="1400" dirty="0" err="1">
                <a:latin typeface="Gill Sans Nova Light"/>
              </a:rPr>
              <a:t>practician</a:t>
            </a:r>
            <a:r>
              <a:rPr lang="fr-CH" sz="1400" dirty="0">
                <a:latin typeface="Gill Sans Nova Light"/>
              </a:rPr>
              <a:t> </a:t>
            </a:r>
            <a:r>
              <a:rPr lang="fr-CH" sz="1400" dirty="0" err="1">
                <a:latin typeface="Gill Sans Nova Light"/>
              </a:rPr>
              <a:t>can</a:t>
            </a:r>
            <a:r>
              <a:rPr lang="fr-CH" sz="1400" dirty="0">
                <a:latin typeface="Gill Sans Nova Light"/>
              </a:rPr>
              <a:t> miss </a:t>
            </a:r>
            <a:r>
              <a:rPr lang="fr-CH" sz="1400" dirty="0" err="1">
                <a:latin typeface="Gill Sans Nova Light"/>
              </a:rPr>
              <a:t>something</a:t>
            </a:r>
            <a:r>
              <a:rPr lang="fr-CH" sz="1400" dirty="0">
                <a:latin typeface="Gill Sans Nova Light"/>
              </a:rPr>
              <a:t>. It </a:t>
            </a:r>
            <a:r>
              <a:rPr lang="fr-CH" sz="1400" dirty="0" err="1">
                <a:latin typeface="Gill Sans Nova Light"/>
              </a:rPr>
              <a:t>is</a:t>
            </a:r>
            <a:r>
              <a:rPr lang="fr-CH" sz="1400" dirty="0">
                <a:latin typeface="Gill Sans Nova Light"/>
              </a:rPr>
              <a:t> important to check the </a:t>
            </a:r>
            <a:r>
              <a:rPr lang="fr-CH" sz="1400" dirty="0" err="1">
                <a:latin typeface="Gill Sans Nova Light"/>
              </a:rPr>
              <a:t>device</a:t>
            </a:r>
            <a:r>
              <a:rPr lang="fr-CH" sz="1400" dirty="0">
                <a:latin typeface="Gill Sans Nova Light"/>
              </a:rPr>
              <a:t> to </a:t>
            </a:r>
            <a:r>
              <a:rPr lang="fr-CH" sz="1400" dirty="0" err="1">
                <a:latin typeface="Gill Sans Nova Light"/>
              </a:rPr>
              <a:t>be</a:t>
            </a:r>
            <a:r>
              <a:rPr lang="fr-CH" sz="1400" dirty="0">
                <a:latin typeface="Gill Sans Nova Light"/>
              </a:rPr>
              <a:t> sur </a:t>
            </a:r>
            <a:r>
              <a:rPr lang="fr-CH" sz="1400" dirty="0" err="1">
                <a:latin typeface="Gill Sans Nova Light"/>
              </a:rPr>
              <a:t>that</a:t>
            </a:r>
            <a:r>
              <a:rPr lang="fr-CH" sz="1400" dirty="0">
                <a:latin typeface="Gill Sans Nova Light"/>
              </a:rPr>
              <a:t> all </a:t>
            </a:r>
            <a:r>
              <a:rPr lang="fr-CH" sz="1400" dirty="0" err="1">
                <a:latin typeface="Gill Sans Nova Light"/>
              </a:rPr>
              <a:t>clinical</a:t>
            </a:r>
            <a:r>
              <a:rPr lang="fr-CH" sz="1400" dirty="0">
                <a:latin typeface="Gill Sans Nova Light"/>
              </a:rPr>
              <a:t> information </a:t>
            </a:r>
            <a:r>
              <a:rPr lang="fr-CH" sz="1400" dirty="0" err="1">
                <a:latin typeface="Gill Sans Nova Light"/>
              </a:rPr>
              <a:t>is</a:t>
            </a:r>
            <a:r>
              <a:rPr lang="fr-CH" sz="1400" dirty="0">
                <a:latin typeface="Gill Sans Nova Light"/>
              </a:rPr>
              <a:t> </a:t>
            </a:r>
            <a:r>
              <a:rPr lang="fr-CH" sz="1400" dirty="0" err="1">
                <a:latin typeface="Gill Sans Nova Light"/>
              </a:rPr>
              <a:t>present</a:t>
            </a:r>
            <a:r>
              <a:rPr lang="fr-CH" sz="1400" dirty="0">
                <a:latin typeface="Gill Sans Nova Light"/>
              </a:rPr>
              <a:t> on the images </a:t>
            </a:r>
            <a:r>
              <a:rPr lang="fr-CH" sz="1400" dirty="0" err="1">
                <a:latin typeface="Gill Sans Nova Light"/>
              </a:rPr>
              <a:t>with</a:t>
            </a:r>
            <a:r>
              <a:rPr lang="fr-CH" sz="1400" dirty="0">
                <a:latin typeface="Gill Sans Nova Light"/>
              </a:rPr>
              <a:t> </a:t>
            </a:r>
            <a:r>
              <a:rPr lang="fr-CH" sz="1400" dirty="0" err="1">
                <a:latin typeface="Gill Sans Nova Light"/>
              </a:rPr>
              <a:t>such</a:t>
            </a:r>
            <a:r>
              <a:rPr lang="fr-CH" sz="1400" dirty="0">
                <a:latin typeface="Gill Sans Nova Light"/>
              </a:rPr>
              <a:t> a </a:t>
            </a:r>
            <a:r>
              <a:rPr lang="fr-CH" sz="1400" dirty="0" err="1">
                <a:latin typeface="Gill Sans Nova Light"/>
              </a:rPr>
              <a:t>small</a:t>
            </a:r>
            <a:r>
              <a:rPr lang="fr-CH" sz="1400" dirty="0">
                <a:latin typeface="Gill Sans Nova Light"/>
              </a:rPr>
              <a:t> dose </a:t>
            </a:r>
          </a:p>
        </p:txBody>
      </p:sp>
    </p:spTree>
    <p:extLst>
      <p:ext uri="{BB962C8B-B14F-4D97-AF65-F5344CB8AC3E}">
        <p14:creationId xmlns:p14="http://schemas.microsoft.com/office/powerpoint/2010/main" val="480000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48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16" name="Connecteur droit 15"/>
          <p:cNvCxnSpPr>
            <a:endCxn id="14"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480309"/>
            <a:ext cx="4019049"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Diagnostic </a:t>
            </a:r>
            <a:r>
              <a:rPr lang="fr-CH" sz="2000" u="sng" dirty="0" err="1">
                <a:solidFill>
                  <a:srgbClr val="000000"/>
                </a:solidFill>
                <a:latin typeface="Gill Sans Nova Light"/>
                <a:cs typeface="Gill Sans Light" panose="020B0302020104020203"/>
              </a:rPr>
              <a:t>reference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levels</a:t>
            </a:r>
            <a:r>
              <a:rPr lang="fr-CH" sz="2000" u="sng" dirty="0">
                <a:solidFill>
                  <a:srgbClr val="000000"/>
                </a:solidFill>
                <a:latin typeface="Gill Sans Nova Light"/>
                <a:cs typeface="Gill Sans Light" panose="020B0302020104020203"/>
              </a:rPr>
              <a:t> (DRL)</a:t>
            </a:r>
          </a:p>
        </p:txBody>
      </p:sp>
      <p:pic>
        <p:nvPicPr>
          <p:cNvPr id="13" name="Image 12"/>
          <p:cNvPicPr>
            <a:picLocks noChangeAspect="1"/>
          </p:cNvPicPr>
          <p:nvPr/>
        </p:nvPicPr>
        <p:blipFill rotWithShape="1">
          <a:blip r:embed="rId3"/>
          <a:srcRect t="63338"/>
          <a:stretch/>
        </p:blipFill>
        <p:spPr>
          <a:xfrm>
            <a:off x="832894" y="1855961"/>
            <a:ext cx="4901296" cy="720948"/>
          </a:xfrm>
          <a:prstGeom prst="rect">
            <a:avLst/>
          </a:prstGeom>
        </p:spPr>
      </p:pic>
      <p:pic>
        <p:nvPicPr>
          <p:cNvPr id="15" name="Image 14"/>
          <p:cNvPicPr>
            <a:picLocks noChangeAspect="1"/>
          </p:cNvPicPr>
          <p:nvPr/>
        </p:nvPicPr>
        <p:blipFill>
          <a:blip r:embed="rId4"/>
          <a:stretch>
            <a:fillRect/>
          </a:stretch>
        </p:blipFill>
        <p:spPr>
          <a:xfrm>
            <a:off x="1082187" y="2490438"/>
            <a:ext cx="4803485" cy="4187521"/>
          </a:xfrm>
          <a:prstGeom prst="rect">
            <a:avLst/>
          </a:prstGeom>
        </p:spPr>
      </p:pic>
      <p:pic>
        <p:nvPicPr>
          <p:cNvPr id="2" name="Image 1"/>
          <p:cNvPicPr>
            <a:picLocks noChangeAspect="1"/>
          </p:cNvPicPr>
          <p:nvPr/>
        </p:nvPicPr>
        <p:blipFill rotWithShape="1">
          <a:blip r:embed="rId5"/>
          <a:srcRect b="34042"/>
          <a:stretch/>
        </p:blipFill>
        <p:spPr>
          <a:xfrm>
            <a:off x="6418908" y="393194"/>
            <a:ext cx="5282640" cy="1287170"/>
          </a:xfrm>
          <a:prstGeom prst="rect">
            <a:avLst/>
          </a:prstGeom>
        </p:spPr>
      </p:pic>
      <p:pic>
        <p:nvPicPr>
          <p:cNvPr id="3" name="Image 2"/>
          <p:cNvPicPr>
            <a:picLocks noChangeAspect="1"/>
          </p:cNvPicPr>
          <p:nvPr/>
        </p:nvPicPr>
        <p:blipFill>
          <a:blip r:embed="rId6"/>
          <a:stretch>
            <a:fillRect/>
          </a:stretch>
        </p:blipFill>
        <p:spPr>
          <a:xfrm>
            <a:off x="6142540" y="2401036"/>
            <a:ext cx="5559008" cy="4366324"/>
          </a:xfrm>
          <a:prstGeom prst="rect">
            <a:avLst/>
          </a:prstGeom>
        </p:spPr>
      </p:pic>
      <p:pic>
        <p:nvPicPr>
          <p:cNvPr id="17" name="Image 16"/>
          <p:cNvPicPr>
            <a:picLocks noChangeAspect="1"/>
          </p:cNvPicPr>
          <p:nvPr/>
        </p:nvPicPr>
        <p:blipFill rotWithShape="1">
          <a:blip r:embed="rId5"/>
          <a:srcRect t="63785"/>
          <a:stretch/>
        </p:blipFill>
        <p:spPr>
          <a:xfrm>
            <a:off x="6095304" y="1794781"/>
            <a:ext cx="5606244" cy="750026"/>
          </a:xfrm>
          <a:prstGeom prst="rect">
            <a:avLst/>
          </a:prstGeom>
        </p:spPr>
      </p:pic>
    </p:spTree>
    <p:extLst>
      <p:ext uri="{BB962C8B-B14F-4D97-AF65-F5344CB8AC3E}">
        <p14:creationId xmlns:p14="http://schemas.microsoft.com/office/powerpoint/2010/main" val="4127909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49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16" name="Connecteur droit 15"/>
          <p:cNvCxnSpPr>
            <a:endCxn id="14"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480309"/>
            <a:ext cx="4019049"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Diagnostic </a:t>
            </a:r>
            <a:r>
              <a:rPr lang="fr-CH" sz="2000" u="sng" dirty="0" err="1">
                <a:solidFill>
                  <a:srgbClr val="000000"/>
                </a:solidFill>
                <a:latin typeface="Gill Sans Nova Light"/>
                <a:cs typeface="Gill Sans Light" panose="020B0302020104020203"/>
              </a:rPr>
              <a:t>reference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levels</a:t>
            </a:r>
            <a:r>
              <a:rPr lang="fr-CH" sz="2000" u="sng" dirty="0">
                <a:solidFill>
                  <a:srgbClr val="000000"/>
                </a:solidFill>
                <a:latin typeface="Gill Sans Nova Light"/>
                <a:cs typeface="Gill Sans Light" panose="020B0302020104020203"/>
              </a:rPr>
              <a:t> (DRL)</a:t>
            </a:r>
          </a:p>
        </p:txBody>
      </p:sp>
      <p:pic>
        <p:nvPicPr>
          <p:cNvPr id="13" name="Image 12"/>
          <p:cNvPicPr>
            <a:picLocks noChangeAspect="1"/>
          </p:cNvPicPr>
          <p:nvPr/>
        </p:nvPicPr>
        <p:blipFill rotWithShape="1">
          <a:blip r:embed="rId3"/>
          <a:srcRect t="63338"/>
          <a:stretch/>
        </p:blipFill>
        <p:spPr>
          <a:xfrm>
            <a:off x="832894" y="1855961"/>
            <a:ext cx="4901296" cy="720948"/>
          </a:xfrm>
          <a:prstGeom prst="rect">
            <a:avLst/>
          </a:prstGeom>
        </p:spPr>
      </p:pic>
      <p:pic>
        <p:nvPicPr>
          <p:cNvPr id="15" name="Image 14"/>
          <p:cNvPicPr>
            <a:picLocks noChangeAspect="1"/>
          </p:cNvPicPr>
          <p:nvPr/>
        </p:nvPicPr>
        <p:blipFill>
          <a:blip r:embed="rId4"/>
          <a:stretch>
            <a:fillRect/>
          </a:stretch>
        </p:blipFill>
        <p:spPr>
          <a:xfrm>
            <a:off x="1082187" y="2490438"/>
            <a:ext cx="4803485" cy="4187521"/>
          </a:xfrm>
          <a:prstGeom prst="rect">
            <a:avLst/>
          </a:prstGeom>
        </p:spPr>
      </p:pic>
      <p:pic>
        <p:nvPicPr>
          <p:cNvPr id="2" name="Image 1"/>
          <p:cNvPicPr>
            <a:picLocks noChangeAspect="1"/>
          </p:cNvPicPr>
          <p:nvPr/>
        </p:nvPicPr>
        <p:blipFill rotWithShape="1">
          <a:blip r:embed="rId5"/>
          <a:srcRect b="34042"/>
          <a:stretch/>
        </p:blipFill>
        <p:spPr>
          <a:xfrm>
            <a:off x="6418908" y="393194"/>
            <a:ext cx="5282640" cy="1287170"/>
          </a:xfrm>
          <a:prstGeom prst="rect">
            <a:avLst/>
          </a:prstGeom>
        </p:spPr>
      </p:pic>
      <p:pic>
        <p:nvPicPr>
          <p:cNvPr id="3" name="Image 2"/>
          <p:cNvPicPr>
            <a:picLocks noChangeAspect="1"/>
          </p:cNvPicPr>
          <p:nvPr/>
        </p:nvPicPr>
        <p:blipFill>
          <a:blip r:embed="rId6"/>
          <a:stretch>
            <a:fillRect/>
          </a:stretch>
        </p:blipFill>
        <p:spPr>
          <a:xfrm>
            <a:off x="6142540" y="2401036"/>
            <a:ext cx="5559008" cy="4366324"/>
          </a:xfrm>
          <a:prstGeom prst="rect">
            <a:avLst/>
          </a:prstGeom>
        </p:spPr>
      </p:pic>
      <p:pic>
        <p:nvPicPr>
          <p:cNvPr id="17" name="Image 16"/>
          <p:cNvPicPr>
            <a:picLocks noChangeAspect="1"/>
          </p:cNvPicPr>
          <p:nvPr/>
        </p:nvPicPr>
        <p:blipFill rotWithShape="1">
          <a:blip r:embed="rId5"/>
          <a:srcRect t="63785"/>
          <a:stretch/>
        </p:blipFill>
        <p:spPr>
          <a:xfrm>
            <a:off x="6095304" y="1794781"/>
            <a:ext cx="5606244" cy="750026"/>
          </a:xfrm>
          <a:prstGeom prst="rect">
            <a:avLst/>
          </a:prstGeom>
        </p:spPr>
      </p:pic>
      <p:sp>
        <p:nvSpPr>
          <p:cNvPr id="5" name="Rectangle 4"/>
          <p:cNvSpPr/>
          <p:nvPr/>
        </p:nvSpPr>
        <p:spPr>
          <a:xfrm>
            <a:off x="3392424" y="2697480"/>
            <a:ext cx="2493248" cy="49972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8537448" y="2686656"/>
            <a:ext cx="3164100" cy="72405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ZoneTexte 6"/>
          <p:cNvSpPr txBox="1"/>
          <p:nvPr/>
        </p:nvSpPr>
        <p:spPr>
          <a:xfrm>
            <a:off x="4891604" y="3553007"/>
            <a:ext cx="3857338" cy="523220"/>
          </a:xfrm>
          <a:prstGeom prst="rect">
            <a:avLst/>
          </a:prstGeom>
          <a:solidFill>
            <a:schemeClr val="bg1"/>
          </a:solidFill>
        </p:spPr>
        <p:txBody>
          <a:bodyPr wrap="none" rtlCol="0">
            <a:spAutoFit/>
          </a:bodyPr>
          <a:lstStyle/>
          <a:p>
            <a:r>
              <a:rPr lang="fr-CH" sz="2800" dirty="0">
                <a:solidFill>
                  <a:schemeClr val="accent2"/>
                </a:solidFill>
              </a:rPr>
              <a:t>4 </a:t>
            </a:r>
            <a:r>
              <a:rPr lang="fr-CH" sz="2800" dirty="0" err="1">
                <a:solidFill>
                  <a:schemeClr val="accent2"/>
                </a:solidFill>
              </a:rPr>
              <a:t>fundamental</a:t>
            </a:r>
            <a:r>
              <a:rPr lang="fr-CH" sz="2800" dirty="0">
                <a:solidFill>
                  <a:schemeClr val="accent2"/>
                </a:solidFill>
              </a:rPr>
              <a:t> </a:t>
            </a:r>
            <a:r>
              <a:rPr lang="fr-CH" sz="2800" dirty="0" err="1">
                <a:solidFill>
                  <a:schemeClr val="accent2"/>
                </a:solidFill>
              </a:rPr>
              <a:t>quantities</a:t>
            </a:r>
            <a:endParaRPr lang="fr-CH" sz="2800" dirty="0">
              <a:solidFill>
                <a:schemeClr val="accent2"/>
              </a:solidFill>
            </a:endParaRPr>
          </a:p>
        </p:txBody>
      </p:sp>
    </p:spTree>
    <p:extLst>
      <p:ext uri="{BB962C8B-B14F-4D97-AF65-F5344CB8AC3E}">
        <p14:creationId xmlns:p14="http://schemas.microsoft.com/office/powerpoint/2010/main" val="149290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5</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INTRODUCTION</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9" y="-149361"/>
            <a:ext cx="4970462"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INTRODUCTION</a:t>
            </a:r>
          </a:p>
        </p:txBody>
      </p:sp>
      <p:sp>
        <p:nvSpPr>
          <p:cNvPr id="15" name="Espace réservé du texte 10">
            <a:extLst>
              <a:ext uri="{FF2B5EF4-FFF2-40B4-BE49-F238E27FC236}">
                <a16:creationId xmlns:a16="http://schemas.microsoft.com/office/drawing/2014/main" id="{2DDA8123-7ECD-2A44-A629-7F2DB0D01D34}"/>
              </a:ext>
            </a:extLst>
          </p:cNvPr>
          <p:cNvSpPr txBox="1">
            <a:spLocks/>
          </p:cNvSpPr>
          <p:nvPr/>
        </p:nvSpPr>
        <p:spPr>
          <a:xfrm>
            <a:off x="944109" y="1592768"/>
            <a:ext cx="10322605" cy="4756325"/>
          </a:xfrm>
          <a:prstGeom prst="rect">
            <a:avLst/>
          </a:prstGeom>
        </p:spPr>
        <p:txBody>
          <a:bodyPr vert="horz" lIns="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Gill Sans Nova Light"/>
              </a:rPr>
              <a:t>There are many imaging techniques (for diagnostic or therapeutic use). Radiography, CT, MRI, fluoroscopy… We will focus here on fluoroscopy.</a:t>
            </a:r>
          </a:p>
          <a:p>
            <a:pPr marL="0" lvl="0" indent="0">
              <a:buNone/>
            </a:pPr>
            <a:r>
              <a:rPr lang="en-US" dirty="0">
                <a:solidFill>
                  <a:srgbClr val="000000"/>
                </a:solidFill>
                <a:latin typeface="Gill Sans Nova Light"/>
              </a:rPr>
              <a:t>This technique is increasingly used as an alternative to surgery. Indeed it allows the radiologist to move a catheter in the human body and to visualize it as the intervention progresses. </a:t>
            </a:r>
          </a:p>
          <a:p>
            <a:pPr marL="0" lvl="0" indent="0">
              <a:buNone/>
            </a:pPr>
            <a:r>
              <a:rPr lang="en-US" dirty="0">
                <a:solidFill>
                  <a:srgbClr val="000000"/>
                </a:solidFill>
                <a:latin typeface="Gill Sans Nova Light"/>
              </a:rPr>
              <a:t>Fluoroscopy is less invasive than surgery (only one entry point into an artery). Fewer complications are observed, and hospitalization time is reduced. Procedures are becoming more and more complex, with increasingly long irradiation times, which can lead to high irradiation of patients and staff.</a:t>
            </a:r>
            <a:endParaRPr lang="fr-CH" dirty="0">
              <a:solidFill>
                <a:srgbClr val="000000"/>
              </a:solidFill>
              <a:latin typeface="Gill Sans Nova Light"/>
            </a:endParaRPr>
          </a:p>
          <a:p>
            <a:pPr marL="0" lvl="0" indent="0">
              <a:buNone/>
            </a:pPr>
            <a:endParaRPr lang="en-US" dirty="0">
              <a:solidFill>
                <a:srgbClr val="000000"/>
              </a:solidFill>
              <a:latin typeface="Gill Sans Nova Light"/>
            </a:endParaRPr>
          </a:p>
          <a:p>
            <a:pPr marL="0" lvl="0" indent="0">
              <a:buNone/>
            </a:pPr>
            <a:endParaRPr lang="en-US" dirty="0">
              <a:solidFill>
                <a:srgbClr val="000000"/>
              </a:solidFill>
              <a:latin typeface="Gill Sans Nova Light"/>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558" y="4342135"/>
            <a:ext cx="3086607" cy="2056079"/>
          </a:xfrm>
          <a:prstGeom prst="rect">
            <a:avLst/>
          </a:prstGeom>
        </p:spPr>
      </p:pic>
    </p:spTree>
    <p:extLst>
      <p:ext uri="{BB962C8B-B14F-4D97-AF65-F5344CB8AC3E}">
        <p14:creationId xmlns:p14="http://schemas.microsoft.com/office/powerpoint/2010/main" val="1350671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50</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903627" y="4340714"/>
            <a:ext cx="2656341" cy="369332"/>
          </a:xfrm>
          <a:prstGeom prst="rect">
            <a:avLst/>
          </a:prstGeom>
          <a:noFill/>
        </p:spPr>
        <p:txBody>
          <a:bodyPr wrap="square" rtlCol="0">
            <a:spAutoFit/>
          </a:bodyPr>
          <a:lstStyle/>
          <a:p>
            <a:r>
              <a:rPr lang="fr-CH" dirty="0"/>
              <a:t>RADIATION PROTECTION</a:t>
            </a:r>
          </a:p>
        </p:txBody>
      </p:sp>
      <p:cxnSp>
        <p:nvCxnSpPr>
          <p:cNvPr id="16" name="Connecteur droit 15"/>
          <p:cNvCxnSpPr>
            <a:endCxn id="14" idx="3"/>
          </p:cNvCxnSpPr>
          <p:nvPr/>
        </p:nvCxnSpPr>
        <p:spPr>
          <a:xfrm>
            <a:off x="424543" y="735895"/>
            <a:ext cx="0" cy="246131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480309"/>
            <a:ext cx="4530407"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Fluoroscopy</a:t>
            </a:r>
            <a:r>
              <a:rPr lang="fr-CH" sz="2000" u="sng" dirty="0">
                <a:solidFill>
                  <a:srgbClr val="000000"/>
                </a:solidFill>
                <a:latin typeface="Gill Sans Nova Light"/>
                <a:cs typeface="Gill Sans Light" panose="020B0302020104020203"/>
              </a:rPr>
              <a:t>: 4 </a:t>
            </a:r>
            <a:r>
              <a:rPr lang="fr-CH" sz="2000" u="sng" dirty="0" err="1">
                <a:solidFill>
                  <a:srgbClr val="000000"/>
                </a:solidFill>
                <a:latin typeface="Gill Sans Nova Light"/>
                <a:cs typeface="Gill Sans Light" panose="020B0302020104020203"/>
              </a:rPr>
              <a:t>fundamental</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quantities</a:t>
            </a:r>
            <a:endParaRPr lang="fr-CH" sz="2000" u="sng" dirty="0">
              <a:solidFill>
                <a:srgbClr val="000000"/>
              </a:solidFill>
              <a:latin typeface="Gill Sans Nova Light"/>
              <a:cs typeface="Gill Sans Light" panose="020B0302020104020203"/>
            </a:endParaRPr>
          </a:p>
        </p:txBody>
      </p:sp>
      <p:grpSp>
        <p:nvGrpSpPr>
          <p:cNvPr id="18" name="Groupe 17"/>
          <p:cNvGrpSpPr/>
          <p:nvPr/>
        </p:nvGrpSpPr>
        <p:grpSpPr>
          <a:xfrm>
            <a:off x="2700820" y="2793427"/>
            <a:ext cx="7273014" cy="2428946"/>
            <a:chOff x="2015020" y="1925197"/>
            <a:chExt cx="5958953" cy="1834952"/>
          </a:xfrm>
        </p:grpSpPr>
        <p:pic>
          <p:nvPicPr>
            <p:cNvPr id="19" name="Image 18"/>
            <p:cNvPicPr>
              <a:picLocks noChangeAspect="1"/>
            </p:cNvPicPr>
            <p:nvPr/>
          </p:nvPicPr>
          <p:blipFill>
            <a:blip r:embed="rId3"/>
            <a:stretch>
              <a:fillRect/>
            </a:stretch>
          </p:blipFill>
          <p:spPr>
            <a:xfrm>
              <a:off x="2015022" y="1925197"/>
              <a:ext cx="5309891" cy="1834952"/>
            </a:xfrm>
            <a:prstGeom prst="rect">
              <a:avLst/>
            </a:prstGeom>
          </p:spPr>
        </p:pic>
        <p:sp>
          <p:nvSpPr>
            <p:cNvPr id="20" name="Rectangle 19"/>
            <p:cNvSpPr/>
            <p:nvPr/>
          </p:nvSpPr>
          <p:spPr>
            <a:xfrm>
              <a:off x="2015020" y="2147081"/>
              <a:ext cx="2889000" cy="189000"/>
            </a:xfrm>
            <a:prstGeom prst="rect">
              <a:avLst/>
            </a:prstGeom>
            <a:noFill/>
            <a:ln w="254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rgbClr val="FF9933"/>
                </a:solidFill>
              </a:endParaRPr>
            </a:p>
          </p:txBody>
        </p:sp>
        <p:sp>
          <p:nvSpPr>
            <p:cNvPr id="21" name="Rectangle 20"/>
            <p:cNvSpPr/>
            <p:nvPr/>
          </p:nvSpPr>
          <p:spPr>
            <a:xfrm>
              <a:off x="2019180" y="2688378"/>
              <a:ext cx="2889000" cy="189000"/>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chemeClr val="accent5">
                    <a:lumMod val="75000"/>
                  </a:schemeClr>
                </a:solidFill>
              </a:endParaRPr>
            </a:p>
          </p:txBody>
        </p:sp>
        <p:sp>
          <p:nvSpPr>
            <p:cNvPr id="22" name="Rectangle 21"/>
            <p:cNvSpPr/>
            <p:nvPr/>
          </p:nvSpPr>
          <p:spPr>
            <a:xfrm>
              <a:off x="2015020" y="2910278"/>
              <a:ext cx="2889000" cy="189000"/>
            </a:xfrm>
            <a:prstGeom prst="rect">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chemeClr val="tx2">
                    <a:lumMod val="50000"/>
                    <a:lumOff val="50000"/>
                  </a:schemeClr>
                </a:solidFill>
              </a:endParaRPr>
            </a:p>
          </p:txBody>
        </p:sp>
        <p:sp>
          <p:nvSpPr>
            <p:cNvPr id="23" name="ZoneTexte 22"/>
            <p:cNvSpPr txBox="1"/>
            <p:nvPr/>
          </p:nvSpPr>
          <p:spPr>
            <a:xfrm>
              <a:off x="5117533" y="2663408"/>
              <a:ext cx="2856440" cy="255761"/>
            </a:xfrm>
            <a:prstGeom prst="rect">
              <a:avLst/>
            </a:prstGeom>
            <a:noFill/>
          </p:spPr>
          <p:txBody>
            <a:bodyPr wrap="none" rtlCol="0">
              <a:spAutoFit/>
            </a:bodyPr>
            <a:lstStyle/>
            <a:p>
              <a:r>
                <a:rPr lang="fr-CH" sz="1600" b="1" dirty="0">
                  <a:solidFill>
                    <a:srgbClr val="FF6600"/>
                  </a:solidFill>
                  <a:latin typeface="Gill Sans Nova Light"/>
                </a:rPr>
                <a:t>Kerma area </a:t>
              </a:r>
              <a:r>
                <a:rPr lang="fr-CH" sz="1600" b="1" dirty="0" err="1">
                  <a:solidFill>
                    <a:srgbClr val="FF6600"/>
                  </a:solidFill>
                  <a:latin typeface="Gill Sans Nova Light"/>
                </a:rPr>
                <a:t>product</a:t>
              </a:r>
              <a:r>
                <a:rPr lang="fr-CH" sz="1600" b="1" dirty="0">
                  <a:solidFill>
                    <a:srgbClr val="FF6600"/>
                  </a:solidFill>
                  <a:latin typeface="Gill Sans Nova Light"/>
                </a:rPr>
                <a:t> (KAP or PDS)</a:t>
              </a:r>
            </a:p>
          </p:txBody>
        </p:sp>
        <p:sp>
          <p:nvSpPr>
            <p:cNvPr id="24" name="ZoneTexte 23"/>
            <p:cNvSpPr txBox="1"/>
            <p:nvPr/>
          </p:nvSpPr>
          <p:spPr>
            <a:xfrm>
              <a:off x="5102946" y="2126470"/>
              <a:ext cx="1599958" cy="255761"/>
            </a:xfrm>
            <a:prstGeom prst="rect">
              <a:avLst/>
            </a:prstGeom>
            <a:noFill/>
          </p:spPr>
          <p:txBody>
            <a:bodyPr wrap="none" rtlCol="0">
              <a:spAutoFit/>
            </a:bodyPr>
            <a:lstStyle/>
            <a:p>
              <a:r>
                <a:rPr lang="fr-CH" sz="1600" b="1" dirty="0">
                  <a:solidFill>
                    <a:srgbClr val="FF9933"/>
                  </a:solidFill>
                  <a:latin typeface="Gill Sans Nova Light"/>
                </a:rPr>
                <a:t>Fluoroscopie time</a:t>
              </a:r>
            </a:p>
          </p:txBody>
        </p:sp>
        <p:sp>
          <p:nvSpPr>
            <p:cNvPr id="25" name="ZoneTexte 24"/>
            <p:cNvSpPr txBox="1"/>
            <p:nvPr/>
          </p:nvSpPr>
          <p:spPr>
            <a:xfrm>
              <a:off x="5102946" y="2877821"/>
              <a:ext cx="2165318" cy="441769"/>
            </a:xfrm>
            <a:prstGeom prst="rect">
              <a:avLst/>
            </a:prstGeom>
            <a:noFill/>
          </p:spPr>
          <p:txBody>
            <a:bodyPr wrap="square" rtlCol="0">
              <a:spAutoFit/>
            </a:bodyPr>
            <a:lstStyle/>
            <a:p>
              <a:r>
                <a:rPr lang="fr-CH" sz="1600" b="1" dirty="0">
                  <a:solidFill>
                    <a:schemeClr val="accent4">
                      <a:lumMod val="75000"/>
                    </a:schemeClr>
                  </a:solidFill>
                  <a:latin typeface="Gill Sans Nova Light"/>
                </a:rPr>
                <a:t>Air Kerma </a:t>
              </a:r>
              <a:r>
                <a:rPr lang="fr-CH" sz="1600" b="1" dirty="0" err="1">
                  <a:solidFill>
                    <a:schemeClr val="accent4">
                      <a:lumMod val="75000"/>
                    </a:schemeClr>
                  </a:solidFill>
                  <a:latin typeface="Gill Sans Nova Light"/>
                </a:rPr>
                <a:t>cumulated</a:t>
              </a:r>
              <a:r>
                <a:rPr lang="fr-CH" sz="1600" b="1" dirty="0">
                  <a:solidFill>
                    <a:schemeClr val="accent4">
                      <a:lumMod val="75000"/>
                    </a:schemeClr>
                  </a:solidFill>
                  <a:latin typeface="Gill Sans Nova Light"/>
                </a:rPr>
                <a:t> </a:t>
              </a:r>
            </a:p>
            <a:p>
              <a:r>
                <a:rPr lang="fr-CH" sz="1600" b="1" dirty="0">
                  <a:solidFill>
                    <a:schemeClr val="accent4">
                      <a:lumMod val="75000"/>
                    </a:schemeClr>
                  </a:solidFill>
                  <a:latin typeface="Gill Sans Nova Light"/>
                </a:rPr>
                <a:t>= skin dose</a:t>
              </a:r>
            </a:p>
          </p:txBody>
        </p:sp>
        <p:sp>
          <p:nvSpPr>
            <p:cNvPr id="26" name="Rectangle 25"/>
            <p:cNvSpPr/>
            <p:nvPr/>
          </p:nvSpPr>
          <p:spPr>
            <a:xfrm>
              <a:off x="2015020" y="3301200"/>
              <a:ext cx="2889000" cy="189000"/>
            </a:xfrm>
            <a:prstGeom prst="rect">
              <a:avLst/>
            </a:prstGeom>
            <a:no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chemeClr val="accent4">
                    <a:lumMod val="75000"/>
                  </a:schemeClr>
                </a:solidFill>
              </a:endParaRPr>
            </a:p>
          </p:txBody>
        </p:sp>
        <p:sp>
          <p:nvSpPr>
            <p:cNvPr id="27" name="ZoneTexte 26"/>
            <p:cNvSpPr txBox="1"/>
            <p:nvPr/>
          </p:nvSpPr>
          <p:spPr>
            <a:xfrm>
              <a:off x="5098787" y="3306174"/>
              <a:ext cx="1618345" cy="255761"/>
            </a:xfrm>
            <a:prstGeom prst="rect">
              <a:avLst/>
            </a:prstGeom>
            <a:noFill/>
          </p:spPr>
          <p:txBody>
            <a:bodyPr wrap="none" rtlCol="0">
              <a:spAutoFit/>
            </a:bodyPr>
            <a:lstStyle/>
            <a:p>
              <a:r>
                <a:rPr lang="fr-CH" sz="1600" b="1" dirty="0" err="1">
                  <a:solidFill>
                    <a:schemeClr val="accent4">
                      <a:lumMod val="50000"/>
                    </a:schemeClr>
                  </a:solidFill>
                  <a:latin typeface="Gill Sans Nova Light"/>
                </a:rPr>
                <a:t>Number</a:t>
              </a:r>
              <a:r>
                <a:rPr lang="fr-CH" sz="1600" b="1" dirty="0">
                  <a:solidFill>
                    <a:schemeClr val="accent4">
                      <a:lumMod val="50000"/>
                    </a:schemeClr>
                  </a:solidFill>
                  <a:latin typeface="Gill Sans Nova Light"/>
                </a:rPr>
                <a:t> of images</a:t>
              </a:r>
            </a:p>
          </p:txBody>
        </p:sp>
      </p:grpSp>
      <p:sp>
        <p:nvSpPr>
          <p:cNvPr id="5" name="ZoneTexte 4"/>
          <p:cNvSpPr txBox="1"/>
          <p:nvPr/>
        </p:nvSpPr>
        <p:spPr>
          <a:xfrm>
            <a:off x="1261250" y="2139165"/>
            <a:ext cx="5288627" cy="369332"/>
          </a:xfrm>
          <a:prstGeom prst="rect">
            <a:avLst/>
          </a:prstGeom>
          <a:noFill/>
        </p:spPr>
        <p:txBody>
          <a:bodyPr wrap="none" rtlCol="0">
            <a:spAutoFit/>
          </a:bodyPr>
          <a:lstStyle/>
          <a:p>
            <a:r>
              <a:rPr lang="fr-CH" dirty="0">
                <a:latin typeface="Gill Sans Nova Light"/>
              </a:rPr>
              <a:t>At the end of </a:t>
            </a:r>
            <a:r>
              <a:rPr lang="fr-CH" dirty="0" err="1">
                <a:latin typeface="Gill Sans Nova Light"/>
              </a:rPr>
              <a:t>each</a:t>
            </a:r>
            <a:r>
              <a:rPr lang="fr-CH" dirty="0">
                <a:latin typeface="Gill Sans Nova Light"/>
              </a:rPr>
              <a:t> exam, </a:t>
            </a:r>
            <a:r>
              <a:rPr lang="fr-CH" dirty="0" err="1">
                <a:latin typeface="Gill Sans Nova Light"/>
              </a:rPr>
              <a:t>we</a:t>
            </a:r>
            <a:r>
              <a:rPr lang="fr-CH" dirty="0">
                <a:latin typeface="Gill Sans Nova Light"/>
              </a:rPr>
              <a:t> </a:t>
            </a:r>
            <a:r>
              <a:rPr lang="fr-CH" dirty="0" err="1">
                <a:latin typeface="Gill Sans Nova Light"/>
              </a:rPr>
              <a:t>obtain</a:t>
            </a:r>
            <a:r>
              <a:rPr lang="fr-CH" dirty="0">
                <a:latin typeface="Gill Sans Nova Light"/>
              </a:rPr>
              <a:t> a dose report:</a:t>
            </a:r>
          </a:p>
        </p:txBody>
      </p:sp>
    </p:spTree>
    <p:extLst>
      <p:ext uri="{BB962C8B-B14F-4D97-AF65-F5344CB8AC3E}">
        <p14:creationId xmlns:p14="http://schemas.microsoft.com/office/powerpoint/2010/main" val="1150009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51</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988812"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 Fluoroscopie</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Time</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6" name="Connecteur droit 15"/>
          <p:cNvCxnSpPr>
            <a:endCxn id="14"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300711"/>
            <a:ext cx="2279791"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Fluoroscopie time:</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341" y="2659813"/>
            <a:ext cx="5415483" cy="170892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514" y="1745247"/>
            <a:ext cx="4875077" cy="3250051"/>
          </a:xfrm>
          <a:prstGeom prst="rect">
            <a:avLst/>
          </a:prstGeom>
        </p:spPr>
      </p:pic>
      <p:sp>
        <p:nvSpPr>
          <p:cNvPr id="13" name="Rectangle 12"/>
          <p:cNvSpPr/>
          <p:nvPr/>
        </p:nvSpPr>
        <p:spPr>
          <a:xfrm>
            <a:off x="1286786" y="3628169"/>
            <a:ext cx="1985165" cy="144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ZoneTexte 17"/>
          <p:cNvSpPr txBox="1"/>
          <p:nvPr/>
        </p:nvSpPr>
        <p:spPr>
          <a:xfrm>
            <a:off x="3283612" y="3633670"/>
            <a:ext cx="861133" cy="338554"/>
          </a:xfrm>
          <a:prstGeom prst="rect">
            <a:avLst/>
          </a:prstGeom>
          <a:noFill/>
        </p:spPr>
        <p:txBody>
          <a:bodyPr wrap="none" rtlCol="0">
            <a:spAutoFit/>
          </a:bodyPr>
          <a:lstStyle/>
          <a:p>
            <a:r>
              <a:rPr lang="fr-CH" sz="1600" dirty="0">
                <a:solidFill>
                  <a:srgbClr val="FF0000"/>
                </a:solidFill>
              </a:rPr>
              <a:t>107 min</a:t>
            </a:r>
          </a:p>
        </p:txBody>
      </p:sp>
      <p:sp>
        <p:nvSpPr>
          <p:cNvPr id="19" name="Rectangle 18"/>
          <p:cNvSpPr/>
          <p:nvPr/>
        </p:nvSpPr>
        <p:spPr>
          <a:xfrm>
            <a:off x="1292921" y="3489670"/>
            <a:ext cx="1068935" cy="144000"/>
          </a:xfrm>
          <a:prstGeom prst="rect">
            <a:avLst/>
          </a:prstGeom>
          <a:noFill/>
          <a:ln w="25400">
            <a:solidFill>
              <a:srgbClr val="009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Rectangle 19"/>
          <p:cNvSpPr/>
          <p:nvPr/>
        </p:nvSpPr>
        <p:spPr>
          <a:xfrm>
            <a:off x="7409621" y="3088808"/>
            <a:ext cx="1068935" cy="763525"/>
          </a:xfrm>
          <a:prstGeom prst="rect">
            <a:avLst/>
          </a:prstGeom>
          <a:noFill/>
          <a:ln w="25400">
            <a:solidFill>
              <a:srgbClr val="009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ZoneTexte 20"/>
          <p:cNvSpPr txBox="1"/>
          <p:nvPr/>
        </p:nvSpPr>
        <p:spPr>
          <a:xfrm>
            <a:off x="2405305" y="3329463"/>
            <a:ext cx="704232" cy="338554"/>
          </a:xfrm>
          <a:prstGeom prst="rect">
            <a:avLst/>
          </a:prstGeom>
          <a:noFill/>
        </p:spPr>
        <p:txBody>
          <a:bodyPr wrap="none" rtlCol="0">
            <a:spAutoFit/>
          </a:bodyPr>
          <a:lstStyle/>
          <a:p>
            <a:r>
              <a:rPr lang="fr-CH" sz="1600" dirty="0">
                <a:solidFill>
                  <a:srgbClr val="0095F0"/>
                </a:solidFill>
              </a:rPr>
              <a:t>&lt; 2 Gy</a:t>
            </a:r>
          </a:p>
        </p:txBody>
      </p:sp>
      <p:sp>
        <p:nvSpPr>
          <p:cNvPr id="22" name="ZoneTexte 21"/>
          <p:cNvSpPr txBox="1"/>
          <p:nvPr/>
        </p:nvSpPr>
        <p:spPr>
          <a:xfrm>
            <a:off x="1112203" y="2033885"/>
            <a:ext cx="1800493"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Alarm</a:t>
            </a:r>
            <a:r>
              <a:rPr lang="fr-CH" dirty="0">
                <a:solidFill>
                  <a:srgbClr val="000000"/>
                </a:solidFill>
                <a:latin typeface="Gill Sans Nova Light"/>
                <a:cs typeface="Gill Sans Light" panose="020B0302020104020203"/>
              </a:rPr>
              <a:t> at 90 min</a:t>
            </a:r>
          </a:p>
        </p:txBody>
      </p:sp>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973" y="5198590"/>
            <a:ext cx="488979" cy="440896"/>
          </a:xfrm>
          <a:prstGeom prst="rect">
            <a:avLst/>
          </a:prstGeom>
        </p:spPr>
      </p:pic>
      <p:sp>
        <p:nvSpPr>
          <p:cNvPr id="24" name="ZoneTexte 23"/>
          <p:cNvSpPr txBox="1"/>
          <p:nvPr/>
        </p:nvSpPr>
        <p:spPr>
          <a:xfrm>
            <a:off x="2148378" y="5018962"/>
            <a:ext cx="5261243" cy="1384995"/>
          </a:xfrm>
          <a:prstGeom prst="rect">
            <a:avLst/>
          </a:prstGeom>
          <a:noFill/>
        </p:spPr>
        <p:txBody>
          <a:bodyPr wrap="square" rtlCol="0">
            <a:spAutoFit/>
          </a:bodyPr>
          <a:lstStyle/>
          <a:p>
            <a:r>
              <a:rPr lang="en-US" sz="1400" b="1" dirty="0">
                <a:latin typeface="Gill Sans Nova Light"/>
              </a:rPr>
              <a:t>Do not necessarily stop the exam at 90 min</a:t>
            </a:r>
          </a:p>
          <a:p>
            <a:endParaRPr lang="en-US" sz="1400" b="1" dirty="0">
              <a:latin typeface="Gill Sans Nova Light"/>
            </a:endParaRPr>
          </a:p>
          <a:p>
            <a:r>
              <a:rPr lang="en-US" sz="1400" dirty="0">
                <a:latin typeface="Gill Sans Nova Light"/>
              </a:rPr>
              <a:t>Look at the </a:t>
            </a:r>
            <a:r>
              <a:rPr lang="en-US" sz="1400" dirty="0" err="1">
                <a:latin typeface="Gill Sans Nova Light"/>
              </a:rPr>
              <a:t>Kerma</a:t>
            </a:r>
            <a:r>
              <a:rPr lang="en-US" sz="1400" dirty="0">
                <a:latin typeface="Gill Sans Nova Light"/>
              </a:rPr>
              <a:t>, are we far from 2 </a:t>
            </a:r>
            <a:r>
              <a:rPr lang="en-US" sz="1400" dirty="0" err="1">
                <a:latin typeface="Gill Sans Nova Light"/>
              </a:rPr>
              <a:t>Gy</a:t>
            </a:r>
            <a:r>
              <a:rPr lang="en-US" sz="1400" dirty="0">
                <a:latin typeface="Gill Sans Nova Light"/>
              </a:rPr>
              <a:t>, and 5 </a:t>
            </a:r>
            <a:r>
              <a:rPr lang="en-US" sz="1400" dirty="0" err="1">
                <a:latin typeface="Gill Sans Nova Light"/>
              </a:rPr>
              <a:t>Gy</a:t>
            </a:r>
            <a:r>
              <a:rPr lang="en-US" sz="1400" dirty="0">
                <a:latin typeface="Gill Sans Nova Light"/>
              </a:rPr>
              <a:t>?</a:t>
            </a:r>
          </a:p>
          <a:p>
            <a:r>
              <a:rPr lang="en-US" sz="1400" dirty="0">
                <a:latin typeface="Gill Sans Nova Light"/>
              </a:rPr>
              <a:t>Is the exam still long? Can another more experienced operator continue ?</a:t>
            </a:r>
            <a:br>
              <a:rPr lang="fr-CH" sz="1400" dirty="0">
                <a:latin typeface="Gill Sans Nova Light"/>
              </a:rPr>
            </a:br>
            <a:endParaRPr lang="fr-CH" sz="1400" dirty="0">
              <a:latin typeface="Gill Sans Nova Light"/>
            </a:endParaRPr>
          </a:p>
        </p:txBody>
      </p:sp>
    </p:spTree>
    <p:extLst>
      <p:ext uri="{BB962C8B-B14F-4D97-AF65-F5344CB8AC3E}">
        <p14:creationId xmlns:p14="http://schemas.microsoft.com/office/powerpoint/2010/main" val="318877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9" grpId="0" animBg="1"/>
      <p:bldP spid="20" grpId="0" animBg="1"/>
      <p:bldP spid="21"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988812"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 Fluoroscopie</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Time</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300711"/>
            <a:ext cx="2279791"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Fluoroscopie time:</a:t>
            </a:r>
          </a:p>
        </p:txBody>
      </p:sp>
      <p:sp>
        <p:nvSpPr>
          <p:cNvPr id="25" name="Espace réservé du contenu 3"/>
          <p:cNvSpPr txBox="1">
            <a:spLocks/>
          </p:cNvSpPr>
          <p:nvPr/>
        </p:nvSpPr>
        <p:spPr>
          <a:xfrm>
            <a:off x="1229170" y="1958000"/>
            <a:ext cx="9972229" cy="4275204"/>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400" b="1" dirty="0">
                <a:latin typeface="Gill Sans Nova Light"/>
              </a:rPr>
              <a:t>Advantage:</a:t>
            </a:r>
          </a:p>
          <a:p>
            <a:pPr algn="l"/>
            <a:r>
              <a:rPr lang="en-US" dirty="0">
                <a:latin typeface="Gill Sans Nova Light"/>
              </a:rPr>
              <a:t>	</a:t>
            </a:r>
            <a:r>
              <a:rPr lang="en-US" sz="2900" dirty="0">
                <a:latin typeface="Gill Sans Nova Light"/>
              </a:rPr>
              <a:t>Representative of the complexity of an intervention</a:t>
            </a:r>
          </a:p>
          <a:p>
            <a:pPr algn="l"/>
            <a:endParaRPr lang="en-US" dirty="0">
              <a:latin typeface="Gill Sans Nova Light"/>
            </a:endParaRPr>
          </a:p>
          <a:p>
            <a:pPr algn="l"/>
            <a:r>
              <a:rPr lang="en-US" sz="3400" b="1" dirty="0">
                <a:latin typeface="Gill Sans Nova Light"/>
              </a:rPr>
              <a:t>Disadvantages:</a:t>
            </a:r>
          </a:p>
          <a:p>
            <a:pPr algn="l"/>
            <a:r>
              <a:rPr lang="en-US" dirty="0">
                <a:latin typeface="Gill Sans Nova Light"/>
              </a:rPr>
              <a:t>	</a:t>
            </a:r>
            <a:r>
              <a:rPr lang="en-US" sz="2900" dirty="0">
                <a:latin typeface="Gill Sans Nova Light"/>
              </a:rPr>
              <a:t>Not very representative of the effective duration of radiation in pulsed fluoroscopy.</a:t>
            </a:r>
          </a:p>
          <a:p>
            <a:pPr algn="l"/>
            <a:r>
              <a:rPr lang="en-US" sz="3400" dirty="0">
                <a:latin typeface="Gill Sans Nova Light"/>
              </a:rPr>
              <a:t>		</a:t>
            </a:r>
            <a:r>
              <a:rPr lang="en-US" sz="2600" dirty="0">
                <a:latin typeface="Gill Sans Nova Light"/>
              </a:rPr>
              <a:t>Example :</a:t>
            </a:r>
          </a:p>
          <a:p>
            <a:pPr algn="l"/>
            <a:r>
              <a:rPr lang="en-US" sz="2600" dirty="0">
                <a:latin typeface="Gill Sans Nova Light"/>
              </a:rPr>
              <a:t>		10 minutes of fluoroscopy → 600 seconds</a:t>
            </a:r>
          </a:p>
          <a:p>
            <a:pPr algn="l"/>
            <a:r>
              <a:rPr lang="en-US" sz="2600" dirty="0">
                <a:latin typeface="Gill Sans Nova Light"/>
              </a:rPr>
              <a:t>		Pulsed </a:t>
            </a:r>
            <a:r>
              <a:rPr lang="en-US" sz="2600" dirty="0" err="1">
                <a:latin typeface="Gill Sans Nova Light"/>
              </a:rPr>
              <a:t>scopy</a:t>
            </a:r>
            <a:r>
              <a:rPr lang="en-US" sz="2600" dirty="0">
                <a:latin typeface="Gill Sans Nova Light"/>
              </a:rPr>
              <a:t> at 15 frames per second</a:t>
            </a:r>
          </a:p>
          <a:p>
            <a:pPr algn="l"/>
            <a:r>
              <a:rPr lang="en-US" sz="2600" dirty="0">
                <a:latin typeface="Gill Sans Nova Light"/>
              </a:rPr>
              <a:t>		One image: ~ 10ms, or 0.01s</a:t>
            </a:r>
          </a:p>
          <a:p>
            <a:pPr algn="l"/>
            <a:r>
              <a:rPr lang="en-US" sz="2600" dirty="0">
                <a:latin typeface="Gill Sans Nova Light"/>
              </a:rPr>
              <a:t>		“Real” exposure time: 15 fps x 0.01 s / </a:t>
            </a:r>
            <a:r>
              <a:rPr lang="en-US" sz="2600" dirty="0" err="1">
                <a:latin typeface="Gill Sans Nova Light"/>
              </a:rPr>
              <a:t>im</a:t>
            </a:r>
            <a:r>
              <a:rPr lang="en-US" sz="2600" dirty="0">
                <a:latin typeface="Gill Sans Nova Light"/>
              </a:rPr>
              <a:t>. X 600s</a:t>
            </a:r>
          </a:p>
          <a:p>
            <a:pPr algn="l"/>
            <a:r>
              <a:rPr lang="en-US" sz="1900" dirty="0">
                <a:latin typeface="Gill Sans Nova Light"/>
              </a:rPr>
              <a:t>		</a:t>
            </a:r>
            <a:r>
              <a:rPr lang="en-US" sz="2600" dirty="0">
                <a:latin typeface="Gill Sans Nova Light"/>
              </a:rPr>
              <a:t>90 seconds of beam in reality, or 15% of the time</a:t>
            </a:r>
          </a:p>
          <a:p>
            <a:pPr algn="l"/>
            <a:r>
              <a:rPr lang="en-US" sz="2900" dirty="0">
                <a:latin typeface="Gill Sans Nova Light"/>
              </a:rPr>
              <a:t>	Do not take into account the size of the patient, the acquisition mode (</a:t>
            </a:r>
            <a:r>
              <a:rPr lang="en-US" sz="2900" dirty="0" err="1">
                <a:latin typeface="Gill Sans Nova Light"/>
              </a:rPr>
              <a:t>scopie</a:t>
            </a:r>
            <a:r>
              <a:rPr lang="en-US" sz="2900" dirty="0">
                <a:latin typeface="Gill Sans Nova Light"/>
              </a:rPr>
              <a:t> low dose, high dose…)</a:t>
            </a:r>
            <a:endParaRPr lang="fr-CH" sz="2900" dirty="0">
              <a:latin typeface="Gill Sans Nova Light"/>
            </a:endParaRPr>
          </a:p>
        </p:txBody>
      </p:sp>
      <p:sp>
        <p:nvSpPr>
          <p:cNvPr id="26" name="ZoneTexte 25"/>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27" name="Connecteur droit 26"/>
          <p:cNvCxnSpPr>
            <a:endCxn id="26"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480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988812"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Number</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of images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6" name="Connecteur droit 15"/>
          <p:cNvCxnSpPr>
            <a:endCxn id="14"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300711"/>
            <a:ext cx="2278188"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Number</a:t>
            </a:r>
            <a:r>
              <a:rPr lang="fr-CH" sz="2000" u="sng" dirty="0">
                <a:solidFill>
                  <a:srgbClr val="000000"/>
                </a:solidFill>
                <a:latin typeface="Gill Sans Nova Light"/>
                <a:cs typeface="Gill Sans Light" panose="020B0302020104020203"/>
              </a:rPr>
              <a:t> of images</a:t>
            </a:r>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r="62557"/>
          <a:stretch/>
        </p:blipFill>
        <p:spPr>
          <a:xfrm>
            <a:off x="997803" y="2830364"/>
            <a:ext cx="2027692" cy="1708920"/>
          </a:xfrm>
          <a:prstGeom prst="rect">
            <a:avLst/>
          </a:prstGeom>
        </p:spPr>
      </p:pic>
      <p:sp>
        <p:nvSpPr>
          <p:cNvPr id="13" name="Rectangle 12"/>
          <p:cNvSpPr/>
          <p:nvPr/>
        </p:nvSpPr>
        <p:spPr>
          <a:xfrm>
            <a:off x="1040330" y="3931588"/>
            <a:ext cx="1985165" cy="144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Espace réservé du contenu 2"/>
          <p:cNvSpPr txBox="1">
            <a:spLocks/>
          </p:cNvSpPr>
          <p:nvPr/>
        </p:nvSpPr>
        <p:spPr>
          <a:xfrm>
            <a:off x="3525646" y="2188356"/>
            <a:ext cx="7986650" cy="29929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Gill Sans Nova Light"/>
              </a:rPr>
              <a:t>Indication on the </a:t>
            </a:r>
            <a:r>
              <a:rPr lang="en-US" sz="1800" dirty="0">
                <a:solidFill>
                  <a:srgbClr val="CC3300"/>
                </a:solidFill>
                <a:latin typeface="Gill Sans Nova Light"/>
              </a:rPr>
              <a:t>complexity of the examination </a:t>
            </a:r>
            <a:r>
              <a:rPr lang="en-US" sz="1800" dirty="0">
                <a:latin typeface="Gill Sans Nova Light"/>
              </a:rPr>
              <a:t>and </a:t>
            </a:r>
            <a:r>
              <a:rPr lang="en-US" sz="1800" dirty="0">
                <a:solidFill>
                  <a:srgbClr val="CC3300"/>
                </a:solidFill>
                <a:latin typeface="Gill Sans Nova Light"/>
              </a:rPr>
              <a:t>the patient exposure</a:t>
            </a:r>
          </a:p>
          <a:p>
            <a:pPr algn="l"/>
            <a:endParaRPr lang="en-US" sz="1800" dirty="0">
              <a:solidFill>
                <a:srgbClr val="CC3300"/>
              </a:solidFill>
              <a:latin typeface="Gill Sans Nova Light"/>
            </a:endParaRPr>
          </a:p>
          <a:p>
            <a:pPr algn="l"/>
            <a:r>
              <a:rPr lang="en-US" sz="1800" dirty="0">
                <a:latin typeface="Gill Sans Nova Light"/>
              </a:rPr>
              <a:t>A radiographic image generally requires a much higher dose rate (reduced noise in the image)</a:t>
            </a:r>
          </a:p>
          <a:p>
            <a:pPr algn="l"/>
            <a:endParaRPr lang="en-US" sz="1800" dirty="0">
              <a:latin typeface="Gill Sans Nova Light"/>
            </a:endParaRPr>
          </a:p>
          <a:p>
            <a:pPr algn="l"/>
            <a:r>
              <a:rPr lang="en-US" sz="1800" dirty="0">
                <a:latin typeface="Gill Sans Nova Light"/>
              </a:rPr>
              <a:t>Only diagnostic images (graphics, DSA) are saved</a:t>
            </a:r>
          </a:p>
          <a:p>
            <a:pPr algn="l"/>
            <a:r>
              <a:rPr lang="en-US" sz="1800" dirty="0" err="1">
                <a:solidFill>
                  <a:srgbClr val="CC3300"/>
                </a:solidFill>
                <a:latin typeface="Gill Sans Nova Light"/>
              </a:rPr>
              <a:t>Scopy</a:t>
            </a:r>
            <a:r>
              <a:rPr lang="en-US" sz="1800" dirty="0">
                <a:solidFill>
                  <a:srgbClr val="CC3300"/>
                </a:solidFill>
                <a:latin typeface="Gill Sans Nova Light"/>
              </a:rPr>
              <a:t>, usually no backup</a:t>
            </a:r>
          </a:p>
          <a:p>
            <a:pPr algn="l"/>
            <a:endParaRPr lang="en-US" sz="1800" dirty="0">
              <a:solidFill>
                <a:srgbClr val="CC3300"/>
              </a:solidFill>
              <a:latin typeface="Gill Sans Nova Light"/>
            </a:endParaRPr>
          </a:p>
          <a:p>
            <a:pPr algn="l"/>
            <a:r>
              <a:rPr lang="en-US" sz="1800" dirty="0">
                <a:latin typeface="Gill Sans Nova Light"/>
              </a:rPr>
              <a:t>Some installations allow manual saving, useful for reviewing the sequence (without emitting x-rays)</a:t>
            </a:r>
            <a:endParaRPr lang="fr-CH" sz="1800" dirty="0">
              <a:latin typeface="Gill Sans Nova Light"/>
            </a:endParaRPr>
          </a:p>
        </p:txBody>
      </p:sp>
    </p:spTree>
    <p:extLst>
      <p:ext uri="{BB962C8B-B14F-4D97-AF65-F5344CB8AC3E}">
        <p14:creationId xmlns:p14="http://schemas.microsoft.com/office/powerpoint/2010/main" val="20248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 Kerma</a:t>
            </a:r>
          </a:p>
        </p:txBody>
      </p:sp>
      <p:sp>
        <p:nvSpPr>
          <p:cNvPr id="9" name="ZoneTexte 8"/>
          <p:cNvSpPr txBox="1"/>
          <p:nvPr/>
        </p:nvSpPr>
        <p:spPr>
          <a:xfrm>
            <a:off x="872555" y="1480309"/>
            <a:ext cx="1691489"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Kerma [</a:t>
            </a:r>
            <a:r>
              <a:rPr lang="fr-CH" sz="2000" u="sng" dirty="0" err="1">
                <a:solidFill>
                  <a:srgbClr val="000000"/>
                </a:solidFill>
                <a:latin typeface="Gill Sans Nova Light"/>
                <a:cs typeface="Gill Sans Light" panose="020B0302020104020203"/>
              </a:rPr>
              <a:t>mGy</a:t>
            </a:r>
            <a:r>
              <a:rPr lang="fr-CH" sz="2000" u="sng" dirty="0">
                <a:solidFill>
                  <a:srgbClr val="000000"/>
                </a:solidFill>
                <a:latin typeface="Gill Sans Nova Light"/>
                <a:cs typeface="Gill Sans Light" panose="020B0302020104020203"/>
              </a:rPr>
              <a:t>]</a:t>
            </a:r>
          </a:p>
        </p:txBody>
      </p:sp>
      <p:sp>
        <p:nvSpPr>
          <p:cNvPr id="28" name="Rectangle 27"/>
          <p:cNvSpPr/>
          <p:nvPr/>
        </p:nvSpPr>
        <p:spPr>
          <a:xfrm>
            <a:off x="2426150" y="2256318"/>
            <a:ext cx="7169512" cy="1200329"/>
          </a:xfrm>
          <a:prstGeom prst="rect">
            <a:avLst/>
          </a:prstGeom>
        </p:spPr>
        <p:txBody>
          <a:bodyPr wrap="square">
            <a:spAutoFit/>
          </a:bodyPr>
          <a:lstStyle/>
          <a:p>
            <a:r>
              <a:rPr lang="en-US" dirty="0">
                <a:latin typeface="Gill Sans Nova Light"/>
              </a:rPr>
              <a:t>The Patient Entrance Dose (ED), is the dose in air at a point on the patient's surface. </a:t>
            </a:r>
            <a:br>
              <a:rPr lang="en-US" dirty="0">
                <a:latin typeface="Gill Sans Nova Light"/>
              </a:rPr>
            </a:br>
            <a:r>
              <a:rPr lang="en-US" dirty="0">
                <a:latin typeface="Gill Sans Nova Light"/>
              </a:rPr>
              <a:t>Problem : It is determined by the dose at the Interventional reference point (IRP). The reference point is fixed at 15 cm from </a:t>
            </a:r>
            <a:r>
              <a:rPr lang="en-US" dirty="0" err="1">
                <a:latin typeface="Gill Sans Nova Light"/>
              </a:rPr>
              <a:t>isocenter</a:t>
            </a:r>
            <a:r>
              <a:rPr lang="en-US" dirty="0">
                <a:latin typeface="Gill Sans Nova Light"/>
              </a:rPr>
              <a:t>.</a:t>
            </a:r>
            <a:endParaRPr lang="fr-CH" dirty="0">
              <a:latin typeface="Gill Sans Nova Light"/>
            </a:endParaRPr>
          </a:p>
        </p:txBody>
      </p:sp>
      <p:pic>
        <p:nvPicPr>
          <p:cNvPr id="29" name="Image 28"/>
          <p:cNvPicPr>
            <a:picLocks noChangeAspect="1"/>
          </p:cNvPicPr>
          <p:nvPr/>
        </p:nvPicPr>
        <p:blipFill>
          <a:blip r:embed="rId3"/>
          <a:stretch>
            <a:fillRect/>
          </a:stretch>
        </p:blipFill>
        <p:spPr>
          <a:xfrm>
            <a:off x="4160397" y="3573923"/>
            <a:ext cx="4119988" cy="1902914"/>
          </a:xfrm>
          <a:prstGeom prst="rect">
            <a:avLst/>
          </a:prstGeom>
        </p:spPr>
      </p:pic>
      <p:sp>
        <p:nvSpPr>
          <p:cNvPr id="30" name="ZoneTexte 29"/>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31" name="Connecteur droit 30"/>
          <p:cNvCxnSpPr>
            <a:endCxn id="30"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418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 Kerma</a:t>
            </a:r>
          </a:p>
        </p:txBody>
      </p:sp>
      <p:sp>
        <p:nvSpPr>
          <p:cNvPr id="9" name="ZoneTexte 8"/>
          <p:cNvSpPr txBox="1"/>
          <p:nvPr/>
        </p:nvSpPr>
        <p:spPr>
          <a:xfrm>
            <a:off x="872555" y="1480309"/>
            <a:ext cx="1691489"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Kerma [</a:t>
            </a:r>
            <a:r>
              <a:rPr lang="fr-CH" sz="2000" u="sng" dirty="0" err="1">
                <a:solidFill>
                  <a:srgbClr val="000000"/>
                </a:solidFill>
                <a:latin typeface="Gill Sans Nova Light"/>
                <a:cs typeface="Gill Sans Light" panose="020B0302020104020203"/>
              </a:rPr>
              <a:t>mGy</a:t>
            </a:r>
            <a:r>
              <a:rPr lang="fr-CH" sz="2000" u="sng" dirty="0">
                <a:solidFill>
                  <a:srgbClr val="000000"/>
                </a:solidFill>
                <a:latin typeface="Gill Sans Nova Light"/>
                <a:cs typeface="Gill Sans Light" panose="020B0302020104020203"/>
              </a:rPr>
              <a:t>]</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568" y="2397918"/>
            <a:ext cx="3736992" cy="2908832"/>
          </a:xfrm>
          <a:prstGeom prst="rect">
            <a:avLst/>
          </a:prstGeom>
        </p:spPr>
      </p:pic>
      <p:sp>
        <p:nvSpPr>
          <p:cNvPr id="11" name="Text Box 12"/>
          <p:cNvSpPr txBox="1">
            <a:spLocks noChangeArrowheads="1"/>
          </p:cNvSpPr>
          <p:nvPr/>
        </p:nvSpPr>
        <p:spPr bwMode="auto">
          <a:xfrm>
            <a:off x="7246889" y="3640466"/>
            <a:ext cx="3090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US" altLang="fr-FR" sz="1600" dirty="0">
                <a:latin typeface="Gill Sans Nova Light"/>
              </a:rPr>
              <a:t>Tends to overestimate dose </a:t>
            </a:r>
            <a:br>
              <a:rPr lang="en-US" altLang="fr-FR" sz="1600" dirty="0">
                <a:latin typeface="Gill Sans Nova Light"/>
              </a:rPr>
            </a:br>
            <a:r>
              <a:rPr lang="en-US" altLang="fr-FR" sz="1600" dirty="0">
                <a:latin typeface="Gill Sans Nova Light"/>
              </a:rPr>
              <a:t>in thin patient </a:t>
            </a:r>
            <a:r>
              <a:rPr lang="en-US" altLang="fr-FR" sz="1600" dirty="0">
                <a:latin typeface="Gill Sans Nova Light"/>
                <a:sym typeface="Wingdings" panose="05000000000000000000" pitchFamily="2" charset="2"/>
              </a:rPr>
              <a:t> might be better</a:t>
            </a:r>
            <a:endParaRPr lang="en-US" altLang="fr-FR" sz="1600" dirty="0">
              <a:latin typeface="Gill Sans Nova Light"/>
            </a:endParaRPr>
          </a:p>
        </p:txBody>
      </p:sp>
      <p:sp>
        <p:nvSpPr>
          <p:cNvPr id="12" name="Text Box 11"/>
          <p:cNvSpPr txBox="1">
            <a:spLocks noChangeArrowheads="1"/>
          </p:cNvSpPr>
          <p:nvPr/>
        </p:nvSpPr>
        <p:spPr bwMode="auto">
          <a:xfrm>
            <a:off x="7249594" y="2612434"/>
            <a:ext cx="2877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US" altLang="fr-FR" sz="1600" dirty="0">
                <a:latin typeface="Gill Sans Nova Light"/>
              </a:rPr>
              <a:t>Tends to underestimate dose </a:t>
            </a:r>
            <a:br>
              <a:rPr lang="en-US" altLang="fr-FR" sz="1600" dirty="0">
                <a:latin typeface="Gill Sans Nova Light"/>
              </a:rPr>
            </a:br>
            <a:r>
              <a:rPr lang="en-US" altLang="fr-FR" sz="1600" dirty="0">
                <a:latin typeface="Gill Sans Nova Light"/>
              </a:rPr>
              <a:t>in large patient </a:t>
            </a:r>
            <a:r>
              <a:rPr lang="en-US" altLang="fr-FR" sz="1600" dirty="0">
                <a:latin typeface="Gill Sans Nova Light"/>
                <a:sym typeface="Wingdings" panose="05000000000000000000" pitchFamily="2" charset="2"/>
              </a:rPr>
              <a:t> not good!</a:t>
            </a:r>
            <a:endParaRPr lang="en-US" altLang="fr-FR" sz="1600" dirty="0">
              <a:latin typeface="Gill Sans Nova Light"/>
            </a:endParaRPr>
          </a:p>
        </p:txBody>
      </p:sp>
      <p:sp>
        <p:nvSpPr>
          <p:cNvPr id="13" name="ZoneTexte 12"/>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5" name="Connecteur droit 14"/>
          <p:cNvCxnSpPr>
            <a:endCxn id="13"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045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56</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 KAP </a:t>
            </a:r>
          </a:p>
        </p:txBody>
      </p:sp>
      <p:sp>
        <p:nvSpPr>
          <p:cNvPr id="9" name="ZoneTexte 8"/>
          <p:cNvSpPr txBox="1"/>
          <p:nvPr/>
        </p:nvSpPr>
        <p:spPr>
          <a:xfrm>
            <a:off x="872555" y="1480309"/>
            <a:ext cx="6449201"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Kerma area </a:t>
            </a:r>
            <a:r>
              <a:rPr lang="fr-CH" sz="2000" u="sng" dirty="0" err="1">
                <a:solidFill>
                  <a:srgbClr val="000000"/>
                </a:solidFill>
                <a:latin typeface="Gill Sans Nova Light"/>
                <a:cs typeface="Gill Sans Light" panose="020B0302020104020203"/>
              </a:rPr>
              <a:t>product</a:t>
            </a:r>
            <a:r>
              <a:rPr lang="fr-CH" sz="2000" u="sng" dirty="0">
                <a:solidFill>
                  <a:srgbClr val="000000"/>
                </a:solidFill>
                <a:latin typeface="Gill Sans Nova Light"/>
                <a:cs typeface="Gill Sans Light" panose="020B0302020104020203"/>
              </a:rPr>
              <a:t> (KAP) or Dose area </a:t>
            </a:r>
            <a:r>
              <a:rPr lang="fr-CH" sz="2000" u="sng" dirty="0" err="1">
                <a:solidFill>
                  <a:srgbClr val="000000"/>
                </a:solidFill>
                <a:latin typeface="Gill Sans Nova Light"/>
                <a:cs typeface="Gill Sans Light" panose="020B0302020104020203"/>
              </a:rPr>
              <a:t>product</a:t>
            </a:r>
            <a:r>
              <a:rPr lang="fr-CH" sz="2000" u="sng" dirty="0">
                <a:solidFill>
                  <a:srgbClr val="000000"/>
                </a:solidFill>
                <a:latin typeface="Gill Sans Nova Light"/>
                <a:cs typeface="Gill Sans Light" panose="020B0302020104020203"/>
              </a:rPr>
              <a:t> (DAP)</a:t>
            </a:r>
          </a:p>
        </p:txBody>
      </p:sp>
      <p:sp>
        <p:nvSpPr>
          <p:cNvPr id="13" name="ZoneTexte 12"/>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5" name="Connecteur droit 14"/>
          <p:cNvCxnSpPr>
            <a:endCxn id="13"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Espace réservé du contenu 4"/>
          <p:cNvGrpSpPr>
            <a:grpSpLocks noGrp="1"/>
          </p:cNvGrpSpPr>
          <p:nvPr/>
        </p:nvGrpSpPr>
        <p:grpSpPr>
          <a:xfrm>
            <a:off x="3785616" y="3686818"/>
            <a:ext cx="5334899" cy="2381075"/>
            <a:chOff x="785786" y="3786190"/>
            <a:chExt cx="4606925" cy="2103437"/>
          </a:xfrm>
        </p:grpSpPr>
        <p:grpSp>
          <p:nvGrpSpPr>
            <p:cNvPr id="16" name="Groupe 15"/>
            <p:cNvGrpSpPr/>
            <p:nvPr/>
          </p:nvGrpSpPr>
          <p:grpSpPr>
            <a:xfrm>
              <a:off x="785786" y="3786190"/>
              <a:ext cx="4606925" cy="2103437"/>
              <a:chOff x="785786" y="3786190"/>
              <a:chExt cx="4606925" cy="2103437"/>
            </a:xfrm>
          </p:grpSpPr>
          <p:pic>
            <p:nvPicPr>
              <p:cNvPr id="21" name="Picture 8" descr="DAP"/>
              <p:cNvPicPr>
                <a:picLocks noChangeAspect="1" noChangeArrowheads="1"/>
              </p:cNvPicPr>
              <p:nvPr/>
            </p:nvPicPr>
            <p:blipFill>
              <a:blip r:embed="rId3" cstate="print"/>
              <a:srcRect/>
              <a:stretch>
                <a:fillRect/>
              </a:stretch>
            </p:blipFill>
            <p:spPr bwMode="auto">
              <a:xfrm>
                <a:off x="785786" y="3786190"/>
                <a:ext cx="4606925" cy="2103437"/>
              </a:xfrm>
              <a:prstGeom prst="rect">
                <a:avLst/>
              </a:prstGeom>
              <a:noFill/>
            </p:spPr>
          </p:pic>
          <p:sp>
            <p:nvSpPr>
              <p:cNvPr id="22" name="Rectangle 21"/>
              <p:cNvSpPr/>
              <p:nvPr/>
            </p:nvSpPr>
            <p:spPr>
              <a:xfrm>
                <a:off x="857224" y="4929198"/>
                <a:ext cx="571504" cy="78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350"/>
              </a:p>
            </p:txBody>
          </p:sp>
          <p:sp>
            <p:nvSpPr>
              <p:cNvPr id="23" name="Rectangle 22"/>
              <p:cNvSpPr/>
              <p:nvPr/>
            </p:nvSpPr>
            <p:spPr>
              <a:xfrm>
                <a:off x="857224" y="3857628"/>
                <a:ext cx="71438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350"/>
              </a:p>
            </p:txBody>
          </p:sp>
        </p:grpSp>
        <p:sp>
          <p:nvSpPr>
            <p:cNvPr id="17" name="ZoneTexte 8"/>
            <p:cNvSpPr txBox="1"/>
            <p:nvPr/>
          </p:nvSpPr>
          <p:spPr>
            <a:xfrm>
              <a:off x="785786" y="3876264"/>
              <a:ext cx="767571" cy="22601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200" dirty="0">
                  <a:latin typeface="Arial" pitchFamily="34" charset="0"/>
                  <a:cs typeface="Arial" pitchFamily="34" charset="0"/>
                </a:rPr>
                <a:t>Distance</a:t>
              </a:r>
              <a:endParaRPr lang="fr-FR" sz="1200" dirty="0">
                <a:latin typeface="Arial" pitchFamily="34" charset="0"/>
                <a:cs typeface="Arial" pitchFamily="34" charset="0"/>
              </a:endParaRPr>
            </a:p>
          </p:txBody>
        </p:sp>
        <p:sp>
          <p:nvSpPr>
            <p:cNvPr id="18" name="ZoneTexte 9"/>
            <p:cNvSpPr txBox="1"/>
            <p:nvPr/>
          </p:nvSpPr>
          <p:spPr>
            <a:xfrm>
              <a:off x="785786" y="4857760"/>
              <a:ext cx="532826" cy="22601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200" dirty="0">
                  <a:latin typeface="Arial" pitchFamily="34" charset="0"/>
                  <a:cs typeface="Arial" pitchFamily="34" charset="0"/>
                </a:rPr>
                <a:t>Dose</a:t>
              </a:r>
              <a:endParaRPr lang="fr-FR" sz="1200" dirty="0">
                <a:latin typeface="Arial" pitchFamily="34" charset="0"/>
                <a:cs typeface="Arial" pitchFamily="34" charset="0"/>
              </a:endParaRPr>
            </a:p>
          </p:txBody>
        </p:sp>
        <p:sp>
          <p:nvSpPr>
            <p:cNvPr id="19" name="ZoneTexte 10"/>
            <p:cNvSpPr txBox="1"/>
            <p:nvPr/>
          </p:nvSpPr>
          <p:spPr>
            <a:xfrm>
              <a:off x="785786" y="5072074"/>
              <a:ext cx="701401" cy="22601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200" dirty="0">
                  <a:latin typeface="Arial" pitchFamily="34" charset="0"/>
                  <a:cs typeface="Arial" pitchFamily="34" charset="0"/>
                </a:rPr>
                <a:t>Surface</a:t>
              </a:r>
              <a:endParaRPr lang="fr-FR" sz="1200" dirty="0">
                <a:latin typeface="Arial" pitchFamily="34" charset="0"/>
                <a:cs typeface="Arial" pitchFamily="34" charset="0"/>
              </a:endParaRPr>
            </a:p>
          </p:txBody>
        </p:sp>
        <p:sp>
          <p:nvSpPr>
            <p:cNvPr id="20" name="ZoneTexte 11"/>
            <p:cNvSpPr txBox="1"/>
            <p:nvPr/>
          </p:nvSpPr>
          <p:spPr>
            <a:xfrm>
              <a:off x="785786" y="5429264"/>
              <a:ext cx="557338" cy="27824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200" dirty="0">
                  <a:latin typeface="Arial" pitchFamily="34" charset="0"/>
                  <a:cs typeface="Arial" pitchFamily="34" charset="0"/>
                </a:rPr>
                <a:t>KAP</a:t>
              </a:r>
              <a:endParaRPr lang="fr-FR" sz="1200" dirty="0">
                <a:latin typeface="Arial" pitchFamily="34" charset="0"/>
                <a:cs typeface="Arial" pitchFamily="34" charset="0"/>
              </a:endParaRPr>
            </a:p>
          </p:txBody>
        </p:sp>
      </p:grpSp>
      <p:sp>
        <p:nvSpPr>
          <p:cNvPr id="24" name="Espace réservé du contenu 2"/>
          <p:cNvSpPr txBox="1">
            <a:spLocks/>
          </p:cNvSpPr>
          <p:nvPr/>
        </p:nvSpPr>
        <p:spPr>
          <a:xfrm>
            <a:off x="1108798" y="2253512"/>
            <a:ext cx="6172200" cy="3394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altLang="fr-FR" sz="1600" dirty="0">
                <a:latin typeface="Gill Sans Nova Light"/>
              </a:rPr>
              <a:t>Be careful on the units used</a:t>
            </a:r>
          </a:p>
          <a:p>
            <a:pPr lvl="2" algn="l"/>
            <a:r>
              <a:rPr lang="en-US" altLang="fr-FR" sz="1600" dirty="0">
                <a:latin typeface="Gill Sans Nova Light"/>
              </a:rPr>
              <a:t>Can be measured or calculated on the unit</a:t>
            </a:r>
          </a:p>
          <a:p>
            <a:pPr lvl="2" algn="l"/>
            <a:r>
              <a:rPr lang="en-US" altLang="fr-FR" sz="1600" dirty="0">
                <a:latin typeface="Gill Sans Nova Light"/>
              </a:rPr>
              <a:t>Can take into account the table attenuation </a:t>
            </a:r>
          </a:p>
        </p:txBody>
      </p:sp>
      <p:sp>
        <p:nvSpPr>
          <p:cNvPr id="25" name="Rectangle 24"/>
          <p:cNvSpPr/>
          <p:nvPr/>
        </p:nvSpPr>
        <p:spPr>
          <a:xfrm>
            <a:off x="7280998" y="2236507"/>
            <a:ext cx="3908107" cy="1077218"/>
          </a:xfrm>
          <a:prstGeom prst="rect">
            <a:avLst/>
          </a:prstGeom>
        </p:spPr>
        <p:txBody>
          <a:bodyPr wrap="square">
            <a:spAutoFit/>
          </a:bodyPr>
          <a:lstStyle/>
          <a:p>
            <a:r>
              <a:rPr lang="fr-CH" sz="1600" dirty="0">
                <a:latin typeface="Gill Sans Nova Light"/>
              </a:rPr>
              <a:t>Independent of distance to the source</a:t>
            </a:r>
          </a:p>
          <a:p>
            <a:r>
              <a:rPr lang="fr-CH" sz="1600" dirty="0">
                <a:latin typeface="Gill Sans Nova Light"/>
              </a:rPr>
              <a:t>Indicative of the </a:t>
            </a:r>
            <a:r>
              <a:rPr lang="fr-CH" sz="1600" dirty="0" err="1">
                <a:latin typeface="Gill Sans Nova Light"/>
              </a:rPr>
              <a:t>risk</a:t>
            </a:r>
            <a:r>
              <a:rPr lang="fr-CH" sz="1600" dirty="0">
                <a:latin typeface="Gill Sans Nova Light"/>
              </a:rPr>
              <a:t> of </a:t>
            </a:r>
            <a:r>
              <a:rPr lang="fr-CH" sz="1600" dirty="0" err="1">
                <a:solidFill>
                  <a:srgbClr val="CC3300"/>
                </a:solidFill>
                <a:latin typeface="Gill Sans Nova Light"/>
              </a:rPr>
              <a:t>stochastic</a:t>
            </a:r>
            <a:r>
              <a:rPr lang="fr-CH" sz="1600" dirty="0">
                <a:solidFill>
                  <a:srgbClr val="CC3300"/>
                </a:solidFill>
                <a:latin typeface="Gill Sans Nova Light"/>
              </a:rPr>
              <a:t> </a:t>
            </a:r>
            <a:r>
              <a:rPr lang="fr-CH" sz="1600" dirty="0" err="1">
                <a:solidFill>
                  <a:srgbClr val="CC3300"/>
                </a:solidFill>
                <a:latin typeface="Gill Sans Nova Light"/>
              </a:rPr>
              <a:t>effects</a:t>
            </a:r>
            <a:r>
              <a:rPr lang="fr-CH" sz="1600" dirty="0">
                <a:solidFill>
                  <a:srgbClr val="CC3300"/>
                </a:solidFill>
                <a:latin typeface="Gill Sans Nova Light"/>
              </a:rPr>
              <a:t> </a:t>
            </a:r>
            <a:r>
              <a:rPr lang="fr-CH" sz="1600" dirty="0">
                <a:latin typeface="Gill Sans Nova Light"/>
              </a:rPr>
              <a:t>for the patient</a:t>
            </a:r>
          </a:p>
          <a:p>
            <a:r>
              <a:rPr lang="fr-CH" sz="1600" dirty="0">
                <a:latin typeface="Gill Sans Nova Light"/>
              </a:rPr>
              <a:t>Standard unit: Gy.cm2</a:t>
            </a:r>
          </a:p>
        </p:txBody>
      </p:sp>
    </p:spTree>
    <p:extLst>
      <p:ext uri="{BB962C8B-B14F-4D97-AF65-F5344CB8AC3E}">
        <p14:creationId xmlns:p14="http://schemas.microsoft.com/office/powerpoint/2010/main" val="367444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480309"/>
            <a:ext cx="199445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Peak skin dose</a:t>
            </a:r>
          </a:p>
        </p:txBody>
      </p:sp>
      <p:sp>
        <p:nvSpPr>
          <p:cNvPr id="13" name="ZoneTexte 12"/>
          <p:cNvSpPr txBox="1"/>
          <p:nvPr/>
        </p:nvSpPr>
        <p:spPr>
          <a:xfrm>
            <a:off x="1098107" y="1966552"/>
            <a:ext cx="9341019"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Obtained</a:t>
            </a:r>
            <a:r>
              <a:rPr lang="fr-CH" dirty="0">
                <a:solidFill>
                  <a:srgbClr val="000000"/>
                </a:solidFill>
                <a:latin typeface="Gill Sans Nova Light"/>
                <a:cs typeface="Gill Sans Light" panose="020B0302020104020203"/>
              </a:rPr>
              <a:t> </a:t>
            </a:r>
            <a:r>
              <a:rPr lang="fr-CH" dirty="0" err="1">
                <a:solidFill>
                  <a:srgbClr val="000000"/>
                </a:solidFill>
                <a:latin typeface="Gill Sans Nova Light"/>
                <a:cs typeface="Gill Sans Light" panose="020B0302020104020203"/>
              </a:rPr>
              <a:t>from</a:t>
            </a:r>
            <a:r>
              <a:rPr lang="fr-CH" dirty="0">
                <a:solidFill>
                  <a:srgbClr val="000000"/>
                </a:solidFill>
                <a:latin typeface="Gill Sans Nova Light"/>
                <a:cs typeface="Gill Sans Light" panose="020B0302020104020203"/>
              </a:rPr>
              <a:t> Kerma and tube angulation. </a:t>
            </a:r>
            <a:r>
              <a:rPr lang="fr-CH" dirty="0" err="1">
                <a:solidFill>
                  <a:srgbClr val="000000"/>
                </a:solidFill>
                <a:latin typeface="Gill Sans Nova Light"/>
                <a:cs typeface="Gill Sans Light" panose="020B0302020104020203"/>
              </a:rPr>
              <a:t>Ideal</a:t>
            </a:r>
            <a:r>
              <a:rPr lang="fr-CH" dirty="0">
                <a:solidFill>
                  <a:srgbClr val="000000"/>
                </a:solidFill>
                <a:latin typeface="Gill Sans Nova Light"/>
                <a:cs typeface="Gill Sans Light" panose="020B0302020104020203"/>
              </a:rPr>
              <a:t> solution but lot of </a:t>
            </a:r>
            <a:r>
              <a:rPr lang="fr-CH" dirty="0" err="1">
                <a:solidFill>
                  <a:srgbClr val="000000"/>
                </a:solidFill>
                <a:latin typeface="Gill Sans Nova Light"/>
                <a:cs typeface="Gill Sans Light" panose="020B0302020104020203"/>
              </a:rPr>
              <a:t>errors</a:t>
            </a:r>
            <a:r>
              <a:rPr lang="fr-CH" dirty="0">
                <a:solidFill>
                  <a:srgbClr val="000000"/>
                </a:solidFill>
                <a:latin typeface="Gill Sans Nova Light"/>
                <a:cs typeface="Gill Sans Light" panose="020B0302020104020203"/>
              </a:rPr>
              <a:t> possible </a:t>
            </a:r>
            <a:r>
              <a:rPr lang="fr-CH" dirty="0" err="1">
                <a:solidFill>
                  <a:srgbClr val="000000"/>
                </a:solidFill>
                <a:latin typeface="Gill Sans Nova Light"/>
                <a:cs typeface="Gill Sans Light" panose="020B0302020104020203"/>
              </a:rPr>
              <a:t>actually</a:t>
            </a:r>
            <a:endParaRPr lang="fr-CH" dirty="0">
              <a:solidFill>
                <a:srgbClr val="000000"/>
              </a:solidFill>
              <a:latin typeface="Gill Sans Nova Light"/>
              <a:cs typeface="Gill Sans Light" panose="020B0302020104020203"/>
            </a:endParaRPr>
          </a:p>
        </p:txBody>
      </p:sp>
      <p:pic>
        <p:nvPicPr>
          <p:cNvPr id="15" name="Image 14"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17" name="Image 16" descr="psd1.png"/>
          <p:cNvPicPr>
            <a:picLocks noChangeAspect="1"/>
          </p:cNvPicPr>
          <p:nvPr/>
        </p:nvPicPr>
        <p:blipFill>
          <a:blip r:embed="rId4" cstate="print"/>
          <a:stretch>
            <a:fillRect/>
          </a:stretch>
        </p:blipFill>
        <p:spPr>
          <a:xfrm>
            <a:off x="4214838" y="2633204"/>
            <a:ext cx="3600000" cy="3600000"/>
          </a:xfrm>
          <a:prstGeom prst="rect">
            <a:avLst/>
          </a:prstGeom>
        </p:spPr>
      </p:pic>
      <p:sp>
        <p:nvSpPr>
          <p:cNvPr id="18" name="ZoneTexte 17"/>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9" name="Connecteur droit 18"/>
          <p:cNvCxnSpPr>
            <a:endCxn id="18"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329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480309"/>
            <a:ext cx="199445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Peak skin dose</a:t>
            </a:r>
          </a:p>
        </p:txBody>
      </p:sp>
      <p:sp>
        <p:nvSpPr>
          <p:cNvPr id="13" name="ZoneTexte 12"/>
          <p:cNvSpPr txBox="1"/>
          <p:nvPr/>
        </p:nvSpPr>
        <p:spPr>
          <a:xfrm>
            <a:off x="1098107" y="1966552"/>
            <a:ext cx="9341019"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Obtained</a:t>
            </a:r>
            <a:r>
              <a:rPr lang="fr-CH" dirty="0">
                <a:solidFill>
                  <a:srgbClr val="000000"/>
                </a:solidFill>
                <a:latin typeface="Gill Sans Nova Light"/>
                <a:cs typeface="Gill Sans Light" panose="020B0302020104020203"/>
              </a:rPr>
              <a:t> </a:t>
            </a:r>
            <a:r>
              <a:rPr lang="fr-CH" dirty="0" err="1">
                <a:solidFill>
                  <a:srgbClr val="000000"/>
                </a:solidFill>
                <a:latin typeface="Gill Sans Nova Light"/>
                <a:cs typeface="Gill Sans Light" panose="020B0302020104020203"/>
              </a:rPr>
              <a:t>from</a:t>
            </a:r>
            <a:r>
              <a:rPr lang="fr-CH" dirty="0">
                <a:solidFill>
                  <a:srgbClr val="000000"/>
                </a:solidFill>
                <a:latin typeface="Gill Sans Nova Light"/>
                <a:cs typeface="Gill Sans Light" panose="020B0302020104020203"/>
              </a:rPr>
              <a:t> Kerma and tube angulation. </a:t>
            </a:r>
            <a:r>
              <a:rPr lang="fr-CH" dirty="0" err="1">
                <a:solidFill>
                  <a:srgbClr val="000000"/>
                </a:solidFill>
                <a:latin typeface="Gill Sans Nova Light"/>
                <a:cs typeface="Gill Sans Light" panose="020B0302020104020203"/>
              </a:rPr>
              <a:t>Ideal</a:t>
            </a:r>
            <a:r>
              <a:rPr lang="fr-CH" dirty="0">
                <a:solidFill>
                  <a:srgbClr val="000000"/>
                </a:solidFill>
                <a:latin typeface="Gill Sans Nova Light"/>
                <a:cs typeface="Gill Sans Light" panose="020B0302020104020203"/>
              </a:rPr>
              <a:t> solution but lot of </a:t>
            </a:r>
            <a:r>
              <a:rPr lang="fr-CH" dirty="0" err="1">
                <a:solidFill>
                  <a:srgbClr val="000000"/>
                </a:solidFill>
                <a:latin typeface="Gill Sans Nova Light"/>
                <a:cs typeface="Gill Sans Light" panose="020B0302020104020203"/>
              </a:rPr>
              <a:t>errors</a:t>
            </a:r>
            <a:r>
              <a:rPr lang="fr-CH" dirty="0">
                <a:solidFill>
                  <a:srgbClr val="000000"/>
                </a:solidFill>
                <a:latin typeface="Gill Sans Nova Light"/>
                <a:cs typeface="Gill Sans Light" panose="020B0302020104020203"/>
              </a:rPr>
              <a:t> possible </a:t>
            </a:r>
            <a:r>
              <a:rPr lang="fr-CH" dirty="0" err="1">
                <a:solidFill>
                  <a:srgbClr val="000000"/>
                </a:solidFill>
                <a:latin typeface="Gill Sans Nova Light"/>
                <a:cs typeface="Gill Sans Light" panose="020B0302020104020203"/>
              </a:rPr>
              <a:t>actually</a:t>
            </a:r>
            <a:endParaRPr lang="fr-CH" dirty="0">
              <a:solidFill>
                <a:srgbClr val="000000"/>
              </a:solidFill>
              <a:latin typeface="Gill Sans Nova Light"/>
              <a:cs typeface="Gill Sans Light" panose="020B0302020104020203"/>
            </a:endParaRPr>
          </a:p>
        </p:txBody>
      </p:sp>
      <p:pic>
        <p:nvPicPr>
          <p:cNvPr id="15" name="Image 14"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17" name="Image 16" descr="psd1.png"/>
          <p:cNvPicPr>
            <a:picLocks noChangeAspect="1"/>
          </p:cNvPicPr>
          <p:nvPr/>
        </p:nvPicPr>
        <p:blipFill>
          <a:blip r:embed="rId4" cstate="print"/>
          <a:stretch>
            <a:fillRect/>
          </a:stretch>
        </p:blipFill>
        <p:spPr>
          <a:xfrm>
            <a:off x="4214838" y="2633204"/>
            <a:ext cx="3600000" cy="3600000"/>
          </a:xfrm>
          <a:prstGeom prst="rect">
            <a:avLst/>
          </a:prstGeom>
        </p:spPr>
      </p:pic>
      <p:pic>
        <p:nvPicPr>
          <p:cNvPr id="11" name="Image 10" descr="psd1.png"/>
          <p:cNvPicPr>
            <a:picLocks noChangeAspect="1"/>
          </p:cNvPicPr>
          <p:nvPr/>
        </p:nvPicPr>
        <p:blipFill>
          <a:blip r:embed="rId5" cstate="print"/>
          <a:stretch>
            <a:fillRect/>
          </a:stretch>
        </p:blipFill>
        <p:spPr>
          <a:xfrm>
            <a:off x="4214838" y="2633204"/>
            <a:ext cx="3600000" cy="3600000"/>
          </a:xfrm>
          <a:prstGeom prst="rect">
            <a:avLst/>
          </a:prstGeom>
        </p:spPr>
      </p:pic>
      <p:sp>
        <p:nvSpPr>
          <p:cNvPr id="12" name="ZoneTexte 11"/>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8" name="Connecteur droit 17"/>
          <p:cNvCxnSpPr>
            <a:endCxn id="12"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184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59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480309"/>
            <a:ext cx="199445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Peak skin dose</a:t>
            </a:r>
          </a:p>
        </p:txBody>
      </p:sp>
      <p:sp>
        <p:nvSpPr>
          <p:cNvPr id="13" name="ZoneTexte 12"/>
          <p:cNvSpPr txBox="1"/>
          <p:nvPr/>
        </p:nvSpPr>
        <p:spPr>
          <a:xfrm>
            <a:off x="1098107" y="1966552"/>
            <a:ext cx="9341019"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Obtained</a:t>
            </a:r>
            <a:r>
              <a:rPr lang="fr-CH" dirty="0">
                <a:solidFill>
                  <a:srgbClr val="000000"/>
                </a:solidFill>
                <a:latin typeface="Gill Sans Nova Light"/>
                <a:cs typeface="Gill Sans Light" panose="020B0302020104020203"/>
              </a:rPr>
              <a:t> </a:t>
            </a:r>
            <a:r>
              <a:rPr lang="fr-CH" dirty="0" err="1">
                <a:solidFill>
                  <a:srgbClr val="000000"/>
                </a:solidFill>
                <a:latin typeface="Gill Sans Nova Light"/>
                <a:cs typeface="Gill Sans Light" panose="020B0302020104020203"/>
              </a:rPr>
              <a:t>from</a:t>
            </a:r>
            <a:r>
              <a:rPr lang="fr-CH" dirty="0">
                <a:solidFill>
                  <a:srgbClr val="000000"/>
                </a:solidFill>
                <a:latin typeface="Gill Sans Nova Light"/>
                <a:cs typeface="Gill Sans Light" panose="020B0302020104020203"/>
              </a:rPr>
              <a:t> Kerma and tube angulation. </a:t>
            </a:r>
            <a:r>
              <a:rPr lang="fr-CH" dirty="0" err="1">
                <a:solidFill>
                  <a:srgbClr val="000000"/>
                </a:solidFill>
                <a:latin typeface="Gill Sans Nova Light"/>
                <a:cs typeface="Gill Sans Light" panose="020B0302020104020203"/>
              </a:rPr>
              <a:t>Ideal</a:t>
            </a:r>
            <a:r>
              <a:rPr lang="fr-CH" dirty="0">
                <a:solidFill>
                  <a:srgbClr val="000000"/>
                </a:solidFill>
                <a:latin typeface="Gill Sans Nova Light"/>
                <a:cs typeface="Gill Sans Light" panose="020B0302020104020203"/>
              </a:rPr>
              <a:t> solution but lot of </a:t>
            </a:r>
            <a:r>
              <a:rPr lang="fr-CH" dirty="0" err="1">
                <a:solidFill>
                  <a:srgbClr val="000000"/>
                </a:solidFill>
                <a:latin typeface="Gill Sans Nova Light"/>
                <a:cs typeface="Gill Sans Light" panose="020B0302020104020203"/>
              </a:rPr>
              <a:t>errors</a:t>
            </a:r>
            <a:r>
              <a:rPr lang="fr-CH" dirty="0">
                <a:solidFill>
                  <a:srgbClr val="000000"/>
                </a:solidFill>
                <a:latin typeface="Gill Sans Nova Light"/>
                <a:cs typeface="Gill Sans Light" panose="020B0302020104020203"/>
              </a:rPr>
              <a:t> possible </a:t>
            </a:r>
            <a:r>
              <a:rPr lang="fr-CH" dirty="0" err="1">
                <a:solidFill>
                  <a:srgbClr val="000000"/>
                </a:solidFill>
                <a:latin typeface="Gill Sans Nova Light"/>
                <a:cs typeface="Gill Sans Light" panose="020B0302020104020203"/>
              </a:rPr>
              <a:t>actually</a:t>
            </a:r>
            <a:endParaRPr lang="fr-CH" dirty="0">
              <a:solidFill>
                <a:srgbClr val="000000"/>
              </a:solidFill>
              <a:latin typeface="Gill Sans Nova Light"/>
              <a:cs typeface="Gill Sans Light" panose="020B0302020104020203"/>
            </a:endParaRPr>
          </a:p>
        </p:txBody>
      </p:sp>
      <p:pic>
        <p:nvPicPr>
          <p:cNvPr id="15" name="Image 14"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17" name="Image 16" descr="psd1.png"/>
          <p:cNvPicPr>
            <a:picLocks noChangeAspect="1"/>
          </p:cNvPicPr>
          <p:nvPr/>
        </p:nvPicPr>
        <p:blipFill>
          <a:blip r:embed="rId4" cstate="print"/>
          <a:stretch>
            <a:fillRect/>
          </a:stretch>
        </p:blipFill>
        <p:spPr>
          <a:xfrm>
            <a:off x="4214838" y="2633204"/>
            <a:ext cx="3600000" cy="3600000"/>
          </a:xfrm>
          <a:prstGeom prst="rect">
            <a:avLst/>
          </a:prstGeom>
        </p:spPr>
      </p:pic>
      <p:pic>
        <p:nvPicPr>
          <p:cNvPr id="11" name="Image 10" descr="psd1.png"/>
          <p:cNvPicPr>
            <a:picLocks noChangeAspect="1"/>
          </p:cNvPicPr>
          <p:nvPr/>
        </p:nvPicPr>
        <p:blipFill>
          <a:blip r:embed="rId5" cstate="print"/>
          <a:stretch>
            <a:fillRect/>
          </a:stretch>
        </p:blipFill>
        <p:spPr>
          <a:xfrm>
            <a:off x="4214838" y="2633204"/>
            <a:ext cx="3600000" cy="3600000"/>
          </a:xfrm>
          <a:prstGeom prst="rect">
            <a:avLst/>
          </a:prstGeom>
        </p:spPr>
      </p:pic>
      <p:pic>
        <p:nvPicPr>
          <p:cNvPr id="12" name="Image 11" descr="psd1.png"/>
          <p:cNvPicPr>
            <a:picLocks noChangeAspect="1"/>
          </p:cNvPicPr>
          <p:nvPr/>
        </p:nvPicPr>
        <p:blipFill>
          <a:blip r:embed="rId6" cstate="print"/>
          <a:stretch>
            <a:fillRect/>
          </a:stretch>
        </p:blipFill>
        <p:spPr>
          <a:xfrm>
            <a:off x="4214838" y="2633204"/>
            <a:ext cx="3600000" cy="3600000"/>
          </a:xfrm>
          <a:prstGeom prst="rect">
            <a:avLst/>
          </a:prstGeom>
        </p:spPr>
      </p:pic>
      <p:sp>
        <p:nvSpPr>
          <p:cNvPr id="18" name="ZoneTexte 17"/>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9" name="Connecteur droit 18"/>
          <p:cNvCxnSpPr>
            <a:endCxn id="18"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973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6</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INTRODUCTION</a:t>
            </a:r>
          </a:p>
        </p:txBody>
      </p:sp>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9" y="-149361"/>
            <a:ext cx="4970462"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INTRODUCTION</a:t>
            </a:r>
          </a:p>
        </p:txBody>
      </p:sp>
      <p:sp>
        <p:nvSpPr>
          <p:cNvPr id="15" name="Espace réservé du texte 10">
            <a:extLst>
              <a:ext uri="{FF2B5EF4-FFF2-40B4-BE49-F238E27FC236}">
                <a16:creationId xmlns:a16="http://schemas.microsoft.com/office/drawing/2014/main" id="{2DDA8123-7ECD-2A44-A629-7F2DB0D01D34}"/>
              </a:ext>
            </a:extLst>
          </p:cNvPr>
          <p:cNvSpPr txBox="1">
            <a:spLocks/>
          </p:cNvSpPr>
          <p:nvPr/>
        </p:nvSpPr>
        <p:spPr>
          <a:xfrm>
            <a:off x="944109" y="1592769"/>
            <a:ext cx="10322605" cy="1549576"/>
          </a:xfrm>
          <a:prstGeom prst="rect">
            <a:avLst/>
          </a:prstGeom>
        </p:spPr>
        <p:txBody>
          <a:bodyPr vert="horz" lIns="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Gill Sans Nova Light"/>
              </a:rPr>
              <a:t>Fluoroscopy is only rarely used for diagnosis unlike CT or radiography. It is mainly used for the treatment of patients.</a:t>
            </a:r>
          </a:p>
          <a:p>
            <a:pPr marL="0" lvl="0" indent="0">
              <a:buNone/>
            </a:pPr>
            <a:r>
              <a:rPr lang="en-US" dirty="0">
                <a:solidFill>
                  <a:srgbClr val="000000"/>
                </a:solidFill>
                <a:latin typeface="Gill Sans Nova Light"/>
              </a:rPr>
              <a:t>Diagnosis: Biopsy</a:t>
            </a:r>
            <a:endParaRPr lang="fr-CH" dirty="0">
              <a:solidFill>
                <a:srgbClr val="000000"/>
              </a:solidFill>
              <a:latin typeface="Gill Sans Nova Light"/>
            </a:endParaRPr>
          </a:p>
          <a:p>
            <a:pPr marL="0" lvl="0" indent="0">
              <a:buNone/>
            </a:pPr>
            <a:endParaRPr lang="en-US" dirty="0">
              <a:solidFill>
                <a:srgbClr val="000000"/>
              </a:solidFill>
              <a:latin typeface="Gill Sans Nova Light"/>
            </a:endParaRPr>
          </a:p>
          <a:p>
            <a:pPr marL="0" lvl="0" indent="0">
              <a:buNone/>
            </a:pPr>
            <a:endParaRPr lang="en-US" dirty="0">
              <a:solidFill>
                <a:srgbClr val="000000"/>
              </a:solidFill>
              <a:latin typeface="Gill Sans Nova Light"/>
            </a:endParaRPr>
          </a:p>
        </p:txBody>
      </p:sp>
      <p:pic>
        <p:nvPicPr>
          <p:cNvPr id="9" name="Médi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88924" y="3763654"/>
            <a:ext cx="3010859" cy="2324877"/>
          </a:xfrm>
          <a:prstGeom prst="rect">
            <a:avLst/>
          </a:prstGeom>
        </p:spPr>
      </p:pic>
      <p:sp>
        <p:nvSpPr>
          <p:cNvPr id="2" name="Rectangle 1"/>
          <p:cNvSpPr/>
          <p:nvPr/>
        </p:nvSpPr>
        <p:spPr>
          <a:xfrm>
            <a:off x="4740323" y="2544254"/>
            <a:ext cx="6096000" cy="830997"/>
          </a:xfrm>
          <a:prstGeom prst="rect">
            <a:avLst/>
          </a:prstGeom>
        </p:spPr>
        <p:txBody>
          <a:bodyPr>
            <a:spAutoFit/>
          </a:bodyPr>
          <a:lstStyle/>
          <a:p>
            <a:pPr lvl="0"/>
            <a:r>
              <a:rPr lang="fr-CH" sz="1600" dirty="0">
                <a:solidFill>
                  <a:srgbClr val="000000"/>
                </a:solidFill>
                <a:latin typeface="Gill Sans Nova Light"/>
                <a:cs typeface="Gill Sans Light" panose="020B0302020104020203"/>
              </a:rPr>
              <a:t>T</a:t>
            </a:r>
            <a:r>
              <a:rPr lang="en-US" sz="1600" dirty="0" err="1">
                <a:solidFill>
                  <a:srgbClr val="000000"/>
                </a:solidFill>
                <a:latin typeface="Gill Sans Nova Light"/>
                <a:cs typeface="Gill Sans Light" panose="020B0302020104020203"/>
              </a:rPr>
              <a:t>reatment</a:t>
            </a:r>
            <a:r>
              <a:rPr lang="en-US" sz="1600" dirty="0">
                <a:solidFill>
                  <a:srgbClr val="000000"/>
                </a:solidFill>
                <a:latin typeface="Gill Sans Nova Light"/>
                <a:cs typeface="Gill Sans Light" panose="020B0302020104020203"/>
              </a:rPr>
              <a:t>: - Stroke</a:t>
            </a:r>
          </a:p>
          <a:p>
            <a:pPr lvl="0"/>
            <a:r>
              <a:rPr lang="en-US" sz="1600" dirty="0">
                <a:solidFill>
                  <a:srgbClr val="000000"/>
                </a:solidFill>
                <a:latin typeface="Gill Sans Nova Light"/>
                <a:cs typeface="Gill Sans Light" panose="020B0302020104020203"/>
              </a:rPr>
              <a:t>	  - Stent placement</a:t>
            </a:r>
          </a:p>
          <a:p>
            <a:pPr lvl="0"/>
            <a:r>
              <a:rPr lang="en-US" sz="1600" dirty="0">
                <a:solidFill>
                  <a:srgbClr val="000000"/>
                </a:solidFill>
                <a:latin typeface="Gill Sans Nova Light"/>
                <a:cs typeface="Gill Sans Light" panose="020B0302020104020203"/>
              </a:rPr>
              <a:t>	  - Cancer treatment (chemo administration)</a:t>
            </a:r>
            <a:endParaRPr lang="fr-CH" sz="1600" dirty="0">
              <a:solidFill>
                <a:srgbClr val="000000"/>
              </a:solidFill>
              <a:latin typeface="Gill Sans Nova Light"/>
              <a:cs typeface="Gill Sans Light" panose="020B0302020104020203"/>
            </a:endParaRPr>
          </a:p>
        </p:txBody>
      </p:sp>
      <p:pic>
        <p:nvPicPr>
          <p:cNvPr id="11" name="Média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717769" y="3790950"/>
            <a:ext cx="3051825" cy="2247589"/>
          </a:xfrm>
          <a:prstGeom prst="rect">
            <a:avLst/>
          </a:prstGeom>
        </p:spPr>
      </p:pic>
      <p:pic>
        <p:nvPicPr>
          <p:cNvPr id="12" name="Média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695995" y="3726166"/>
            <a:ext cx="2256606" cy="2262892"/>
          </a:xfrm>
          <a:prstGeom prst="rect">
            <a:avLst/>
          </a:prstGeom>
        </p:spPr>
      </p:pic>
      <p:sp>
        <p:nvSpPr>
          <p:cNvPr id="13" name="Rectangle 12"/>
          <p:cNvSpPr/>
          <p:nvPr/>
        </p:nvSpPr>
        <p:spPr>
          <a:xfrm>
            <a:off x="8388927" y="3726166"/>
            <a:ext cx="1154546" cy="504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049919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repeatCount="indefinite"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repeatCount="indefinite" fill="hold" display="0">
                  <p:stCondLst>
                    <p:cond delay="indefinite"/>
                  </p:stCondLst>
                </p:cTn>
                <p:tgtEl>
                  <p:spTgt spid="12"/>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60</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480309"/>
            <a:ext cx="199445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Peak skin dose</a:t>
            </a:r>
          </a:p>
        </p:txBody>
      </p:sp>
      <p:sp>
        <p:nvSpPr>
          <p:cNvPr id="13" name="ZoneTexte 12"/>
          <p:cNvSpPr txBox="1"/>
          <p:nvPr/>
        </p:nvSpPr>
        <p:spPr>
          <a:xfrm>
            <a:off x="1098107" y="1966552"/>
            <a:ext cx="9341019"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Obtained</a:t>
            </a:r>
            <a:r>
              <a:rPr lang="fr-CH" dirty="0">
                <a:solidFill>
                  <a:srgbClr val="000000"/>
                </a:solidFill>
                <a:latin typeface="Gill Sans Nova Light"/>
                <a:cs typeface="Gill Sans Light" panose="020B0302020104020203"/>
              </a:rPr>
              <a:t> </a:t>
            </a:r>
            <a:r>
              <a:rPr lang="fr-CH" dirty="0" err="1">
                <a:solidFill>
                  <a:srgbClr val="000000"/>
                </a:solidFill>
                <a:latin typeface="Gill Sans Nova Light"/>
                <a:cs typeface="Gill Sans Light" panose="020B0302020104020203"/>
              </a:rPr>
              <a:t>from</a:t>
            </a:r>
            <a:r>
              <a:rPr lang="fr-CH" dirty="0">
                <a:solidFill>
                  <a:srgbClr val="000000"/>
                </a:solidFill>
                <a:latin typeface="Gill Sans Nova Light"/>
                <a:cs typeface="Gill Sans Light" panose="020B0302020104020203"/>
              </a:rPr>
              <a:t> Kerma and tube angulation. </a:t>
            </a:r>
            <a:r>
              <a:rPr lang="fr-CH" dirty="0" err="1">
                <a:solidFill>
                  <a:srgbClr val="000000"/>
                </a:solidFill>
                <a:latin typeface="Gill Sans Nova Light"/>
                <a:cs typeface="Gill Sans Light" panose="020B0302020104020203"/>
              </a:rPr>
              <a:t>Ideal</a:t>
            </a:r>
            <a:r>
              <a:rPr lang="fr-CH" dirty="0">
                <a:solidFill>
                  <a:srgbClr val="000000"/>
                </a:solidFill>
                <a:latin typeface="Gill Sans Nova Light"/>
                <a:cs typeface="Gill Sans Light" panose="020B0302020104020203"/>
              </a:rPr>
              <a:t> solution but lot of </a:t>
            </a:r>
            <a:r>
              <a:rPr lang="fr-CH" dirty="0" err="1">
                <a:solidFill>
                  <a:srgbClr val="000000"/>
                </a:solidFill>
                <a:latin typeface="Gill Sans Nova Light"/>
                <a:cs typeface="Gill Sans Light" panose="020B0302020104020203"/>
              </a:rPr>
              <a:t>errors</a:t>
            </a:r>
            <a:r>
              <a:rPr lang="fr-CH" dirty="0">
                <a:solidFill>
                  <a:srgbClr val="000000"/>
                </a:solidFill>
                <a:latin typeface="Gill Sans Nova Light"/>
                <a:cs typeface="Gill Sans Light" panose="020B0302020104020203"/>
              </a:rPr>
              <a:t> possible </a:t>
            </a:r>
            <a:r>
              <a:rPr lang="fr-CH" dirty="0" err="1">
                <a:solidFill>
                  <a:srgbClr val="000000"/>
                </a:solidFill>
                <a:latin typeface="Gill Sans Nova Light"/>
                <a:cs typeface="Gill Sans Light" panose="020B0302020104020203"/>
              </a:rPr>
              <a:t>actually</a:t>
            </a:r>
            <a:endParaRPr lang="fr-CH" dirty="0">
              <a:solidFill>
                <a:srgbClr val="000000"/>
              </a:solidFill>
              <a:latin typeface="Gill Sans Nova Light"/>
              <a:cs typeface="Gill Sans Light" panose="020B0302020104020203"/>
            </a:endParaRPr>
          </a:p>
        </p:txBody>
      </p:sp>
      <p:pic>
        <p:nvPicPr>
          <p:cNvPr id="15" name="Image 14"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17" name="Image 16" descr="psd1.png"/>
          <p:cNvPicPr>
            <a:picLocks noChangeAspect="1"/>
          </p:cNvPicPr>
          <p:nvPr/>
        </p:nvPicPr>
        <p:blipFill>
          <a:blip r:embed="rId4" cstate="print"/>
          <a:stretch>
            <a:fillRect/>
          </a:stretch>
        </p:blipFill>
        <p:spPr>
          <a:xfrm>
            <a:off x="4214838" y="2633204"/>
            <a:ext cx="3600000" cy="3600000"/>
          </a:xfrm>
          <a:prstGeom prst="rect">
            <a:avLst/>
          </a:prstGeom>
        </p:spPr>
      </p:pic>
      <p:pic>
        <p:nvPicPr>
          <p:cNvPr id="11" name="Image 10" descr="psd1.png"/>
          <p:cNvPicPr>
            <a:picLocks noChangeAspect="1"/>
          </p:cNvPicPr>
          <p:nvPr/>
        </p:nvPicPr>
        <p:blipFill>
          <a:blip r:embed="rId5" cstate="print"/>
          <a:stretch>
            <a:fillRect/>
          </a:stretch>
        </p:blipFill>
        <p:spPr>
          <a:xfrm>
            <a:off x="4214838" y="2633204"/>
            <a:ext cx="3600000" cy="3600000"/>
          </a:xfrm>
          <a:prstGeom prst="rect">
            <a:avLst/>
          </a:prstGeom>
        </p:spPr>
      </p:pic>
      <p:pic>
        <p:nvPicPr>
          <p:cNvPr id="12" name="Image 11" descr="psd1.png"/>
          <p:cNvPicPr>
            <a:picLocks noChangeAspect="1"/>
          </p:cNvPicPr>
          <p:nvPr/>
        </p:nvPicPr>
        <p:blipFill>
          <a:blip r:embed="rId6" cstate="print"/>
          <a:stretch>
            <a:fillRect/>
          </a:stretch>
        </p:blipFill>
        <p:spPr>
          <a:xfrm>
            <a:off x="4214838" y="2633204"/>
            <a:ext cx="3600000" cy="3600000"/>
          </a:xfrm>
          <a:prstGeom prst="rect">
            <a:avLst/>
          </a:prstGeom>
        </p:spPr>
      </p:pic>
      <p:pic>
        <p:nvPicPr>
          <p:cNvPr id="18" name="Image 17" descr="psd1.png"/>
          <p:cNvPicPr>
            <a:picLocks noChangeAspect="1"/>
          </p:cNvPicPr>
          <p:nvPr/>
        </p:nvPicPr>
        <p:blipFill>
          <a:blip r:embed="rId7" cstate="print"/>
          <a:stretch>
            <a:fillRect/>
          </a:stretch>
        </p:blipFill>
        <p:spPr>
          <a:xfrm>
            <a:off x="4214838" y="2633204"/>
            <a:ext cx="3600000" cy="3600000"/>
          </a:xfrm>
          <a:prstGeom prst="rect">
            <a:avLst/>
          </a:prstGeom>
        </p:spPr>
      </p:pic>
      <p:sp>
        <p:nvSpPr>
          <p:cNvPr id="19" name="ZoneTexte 18"/>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20" name="Connecteur droit 19"/>
          <p:cNvCxnSpPr>
            <a:endCxn id="19"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277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61</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480309"/>
            <a:ext cx="199445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Peak skin dose</a:t>
            </a:r>
          </a:p>
        </p:txBody>
      </p:sp>
      <p:sp>
        <p:nvSpPr>
          <p:cNvPr id="13" name="ZoneTexte 12"/>
          <p:cNvSpPr txBox="1"/>
          <p:nvPr/>
        </p:nvSpPr>
        <p:spPr>
          <a:xfrm>
            <a:off x="1098107" y="1966552"/>
            <a:ext cx="9341019"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Obtained</a:t>
            </a:r>
            <a:r>
              <a:rPr lang="fr-CH" dirty="0">
                <a:solidFill>
                  <a:srgbClr val="000000"/>
                </a:solidFill>
                <a:latin typeface="Gill Sans Nova Light"/>
                <a:cs typeface="Gill Sans Light" panose="020B0302020104020203"/>
              </a:rPr>
              <a:t> </a:t>
            </a:r>
            <a:r>
              <a:rPr lang="fr-CH" dirty="0" err="1">
                <a:solidFill>
                  <a:srgbClr val="000000"/>
                </a:solidFill>
                <a:latin typeface="Gill Sans Nova Light"/>
                <a:cs typeface="Gill Sans Light" panose="020B0302020104020203"/>
              </a:rPr>
              <a:t>from</a:t>
            </a:r>
            <a:r>
              <a:rPr lang="fr-CH" dirty="0">
                <a:solidFill>
                  <a:srgbClr val="000000"/>
                </a:solidFill>
                <a:latin typeface="Gill Sans Nova Light"/>
                <a:cs typeface="Gill Sans Light" panose="020B0302020104020203"/>
              </a:rPr>
              <a:t> Kerma and tube angulation. </a:t>
            </a:r>
            <a:r>
              <a:rPr lang="fr-CH" dirty="0" err="1">
                <a:solidFill>
                  <a:srgbClr val="000000"/>
                </a:solidFill>
                <a:latin typeface="Gill Sans Nova Light"/>
                <a:cs typeface="Gill Sans Light" panose="020B0302020104020203"/>
              </a:rPr>
              <a:t>Ideal</a:t>
            </a:r>
            <a:r>
              <a:rPr lang="fr-CH" dirty="0">
                <a:solidFill>
                  <a:srgbClr val="000000"/>
                </a:solidFill>
                <a:latin typeface="Gill Sans Nova Light"/>
                <a:cs typeface="Gill Sans Light" panose="020B0302020104020203"/>
              </a:rPr>
              <a:t> solution but lot of </a:t>
            </a:r>
            <a:r>
              <a:rPr lang="fr-CH" dirty="0" err="1">
                <a:solidFill>
                  <a:srgbClr val="000000"/>
                </a:solidFill>
                <a:latin typeface="Gill Sans Nova Light"/>
                <a:cs typeface="Gill Sans Light" panose="020B0302020104020203"/>
              </a:rPr>
              <a:t>errors</a:t>
            </a:r>
            <a:r>
              <a:rPr lang="fr-CH" dirty="0">
                <a:solidFill>
                  <a:srgbClr val="000000"/>
                </a:solidFill>
                <a:latin typeface="Gill Sans Nova Light"/>
                <a:cs typeface="Gill Sans Light" panose="020B0302020104020203"/>
              </a:rPr>
              <a:t> possible </a:t>
            </a:r>
            <a:r>
              <a:rPr lang="fr-CH" dirty="0" err="1">
                <a:solidFill>
                  <a:srgbClr val="000000"/>
                </a:solidFill>
                <a:latin typeface="Gill Sans Nova Light"/>
                <a:cs typeface="Gill Sans Light" panose="020B0302020104020203"/>
              </a:rPr>
              <a:t>actually</a:t>
            </a:r>
            <a:endParaRPr lang="fr-CH" dirty="0">
              <a:solidFill>
                <a:srgbClr val="000000"/>
              </a:solidFill>
              <a:latin typeface="Gill Sans Nova Light"/>
              <a:cs typeface="Gill Sans Light" panose="020B0302020104020203"/>
            </a:endParaRPr>
          </a:p>
        </p:txBody>
      </p:sp>
      <p:pic>
        <p:nvPicPr>
          <p:cNvPr id="15" name="Image 14"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17" name="Image 16" descr="psd1.png"/>
          <p:cNvPicPr>
            <a:picLocks noChangeAspect="1"/>
          </p:cNvPicPr>
          <p:nvPr/>
        </p:nvPicPr>
        <p:blipFill>
          <a:blip r:embed="rId4" cstate="print"/>
          <a:stretch>
            <a:fillRect/>
          </a:stretch>
        </p:blipFill>
        <p:spPr>
          <a:xfrm>
            <a:off x="4214838" y="2633204"/>
            <a:ext cx="3600000" cy="3600000"/>
          </a:xfrm>
          <a:prstGeom prst="rect">
            <a:avLst/>
          </a:prstGeom>
        </p:spPr>
      </p:pic>
      <p:pic>
        <p:nvPicPr>
          <p:cNvPr id="11" name="Image 10" descr="psd1.png"/>
          <p:cNvPicPr>
            <a:picLocks noChangeAspect="1"/>
          </p:cNvPicPr>
          <p:nvPr/>
        </p:nvPicPr>
        <p:blipFill>
          <a:blip r:embed="rId5" cstate="print"/>
          <a:stretch>
            <a:fillRect/>
          </a:stretch>
        </p:blipFill>
        <p:spPr>
          <a:xfrm>
            <a:off x="4214838" y="2633204"/>
            <a:ext cx="3600000" cy="3600000"/>
          </a:xfrm>
          <a:prstGeom prst="rect">
            <a:avLst/>
          </a:prstGeom>
        </p:spPr>
      </p:pic>
      <p:pic>
        <p:nvPicPr>
          <p:cNvPr id="12" name="Image 11" descr="psd1.png"/>
          <p:cNvPicPr>
            <a:picLocks noChangeAspect="1"/>
          </p:cNvPicPr>
          <p:nvPr/>
        </p:nvPicPr>
        <p:blipFill>
          <a:blip r:embed="rId6" cstate="print"/>
          <a:stretch>
            <a:fillRect/>
          </a:stretch>
        </p:blipFill>
        <p:spPr>
          <a:xfrm>
            <a:off x="4214838" y="2633204"/>
            <a:ext cx="3600000" cy="3600000"/>
          </a:xfrm>
          <a:prstGeom prst="rect">
            <a:avLst/>
          </a:prstGeom>
        </p:spPr>
      </p:pic>
      <p:pic>
        <p:nvPicPr>
          <p:cNvPr id="18" name="Image 17" descr="psd1.png"/>
          <p:cNvPicPr>
            <a:picLocks noChangeAspect="1"/>
          </p:cNvPicPr>
          <p:nvPr/>
        </p:nvPicPr>
        <p:blipFill>
          <a:blip r:embed="rId7" cstate="print"/>
          <a:stretch>
            <a:fillRect/>
          </a:stretch>
        </p:blipFill>
        <p:spPr>
          <a:xfrm>
            <a:off x="4214838" y="2633204"/>
            <a:ext cx="3600000" cy="3600000"/>
          </a:xfrm>
          <a:prstGeom prst="rect">
            <a:avLst/>
          </a:prstGeom>
        </p:spPr>
      </p:pic>
      <p:pic>
        <p:nvPicPr>
          <p:cNvPr id="19" name="Image 18" descr="psd1.png"/>
          <p:cNvPicPr>
            <a:picLocks noChangeAspect="1"/>
          </p:cNvPicPr>
          <p:nvPr/>
        </p:nvPicPr>
        <p:blipFill>
          <a:blip r:embed="rId3" cstate="print"/>
          <a:stretch>
            <a:fillRect/>
          </a:stretch>
        </p:blipFill>
        <p:spPr>
          <a:xfrm>
            <a:off x="4214838" y="2633204"/>
            <a:ext cx="3600000" cy="3600000"/>
          </a:xfrm>
          <a:prstGeom prst="rect">
            <a:avLst/>
          </a:prstGeom>
        </p:spPr>
      </p:pic>
      <p:sp>
        <p:nvSpPr>
          <p:cNvPr id="20" name="ZoneTexte 19"/>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21" name="Connecteur droit 20"/>
          <p:cNvCxnSpPr>
            <a:endCxn id="20"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987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480309"/>
            <a:ext cx="199445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Peak skin dose</a:t>
            </a:r>
          </a:p>
        </p:txBody>
      </p:sp>
      <p:sp>
        <p:nvSpPr>
          <p:cNvPr id="13" name="ZoneTexte 12"/>
          <p:cNvSpPr txBox="1"/>
          <p:nvPr/>
        </p:nvSpPr>
        <p:spPr>
          <a:xfrm>
            <a:off x="1098107" y="1966552"/>
            <a:ext cx="9341019"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Obtained</a:t>
            </a:r>
            <a:r>
              <a:rPr lang="fr-CH" dirty="0">
                <a:solidFill>
                  <a:srgbClr val="000000"/>
                </a:solidFill>
                <a:latin typeface="Gill Sans Nova Light"/>
                <a:cs typeface="Gill Sans Light" panose="020B0302020104020203"/>
              </a:rPr>
              <a:t> </a:t>
            </a:r>
            <a:r>
              <a:rPr lang="fr-CH" dirty="0" err="1">
                <a:solidFill>
                  <a:srgbClr val="000000"/>
                </a:solidFill>
                <a:latin typeface="Gill Sans Nova Light"/>
                <a:cs typeface="Gill Sans Light" panose="020B0302020104020203"/>
              </a:rPr>
              <a:t>from</a:t>
            </a:r>
            <a:r>
              <a:rPr lang="fr-CH" dirty="0">
                <a:solidFill>
                  <a:srgbClr val="000000"/>
                </a:solidFill>
                <a:latin typeface="Gill Sans Nova Light"/>
                <a:cs typeface="Gill Sans Light" panose="020B0302020104020203"/>
              </a:rPr>
              <a:t> Kerma and tube angulation. </a:t>
            </a:r>
            <a:r>
              <a:rPr lang="fr-CH" dirty="0" err="1">
                <a:solidFill>
                  <a:srgbClr val="000000"/>
                </a:solidFill>
                <a:latin typeface="Gill Sans Nova Light"/>
                <a:cs typeface="Gill Sans Light" panose="020B0302020104020203"/>
              </a:rPr>
              <a:t>Ideal</a:t>
            </a:r>
            <a:r>
              <a:rPr lang="fr-CH" dirty="0">
                <a:solidFill>
                  <a:srgbClr val="000000"/>
                </a:solidFill>
                <a:latin typeface="Gill Sans Nova Light"/>
                <a:cs typeface="Gill Sans Light" panose="020B0302020104020203"/>
              </a:rPr>
              <a:t> solution but lot of </a:t>
            </a:r>
            <a:r>
              <a:rPr lang="fr-CH" dirty="0" err="1">
                <a:solidFill>
                  <a:srgbClr val="000000"/>
                </a:solidFill>
                <a:latin typeface="Gill Sans Nova Light"/>
                <a:cs typeface="Gill Sans Light" panose="020B0302020104020203"/>
              </a:rPr>
              <a:t>errors</a:t>
            </a:r>
            <a:r>
              <a:rPr lang="fr-CH" dirty="0">
                <a:solidFill>
                  <a:srgbClr val="000000"/>
                </a:solidFill>
                <a:latin typeface="Gill Sans Nova Light"/>
                <a:cs typeface="Gill Sans Light" panose="020B0302020104020203"/>
              </a:rPr>
              <a:t> possible </a:t>
            </a:r>
            <a:r>
              <a:rPr lang="fr-CH" dirty="0" err="1">
                <a:solidFill>
                  <a:srgbClr val="000000"/>
                </a:solidFill>
                <a:latin typeface="Gill Sans Nova Light"/>
                <a:cs typeface="Gill Sans Light" panose="020B0302020104020203"/>
              </a:rPr>
              <a:t>actually</a:t>
            </a:r>
            <a:endParaRPr lang="fr-CH" dirty="0">
              <a:solidFill>
                <a:srgbClr val="000000"/>
              </a:solidFill>
              <a:latin typeface="Gill Sans Nova Light"/>
              <a:cs typeface="Gill Sans Light" panose="020B0302020104020203"/>
            </a:endParaRPr>
          </a:p>
        </p:txBody>
      </p:sp>
      <p:pic>
        <p:nvPicPr>
          <p:cNvPr id="15" name="Image 14"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17" name="Image 16" descr="psd1.png"/>
          <p:cNvPicPr>
            <a:picLocks noChangeAspect="1"/>
          </p:cNvPicPr>
          <p:nvPr/>
        </p:nvPicPr>
        <p:blipFill>
          <a:blip r:embed="rId4" cstate="print"/>
          <a:stretch>
            <a:fillRect/>
          </a:stretch>
        </p:blipFill>
        <p:spPr>
          <a:xfrm>
            <a:off x="4214838" y="2633204"/>
            <a:ext cx="3600000" cy="3600000"/>
          </a:xfrm>
          <a:prstGeom prst="rect">
            <a:avLst/>
          </a:prstGeom>
        </p:spPr>
      </p:pic>
      <p:pic>
        <p:nvPicPr>
          <p:cNvPr id="11" name="Image 10" descr="psd1.png"/>
          <p:cNvPicPr>
            <a:picLocks noChangeAspect="1"/>
          </p:cNvPicPr>
          <p:nvPr/>
        </p:nvPicPr>
        <p:blipFill>
          <a:blip r:embed="rId5" cstate="print"/>
          <a:stretch>
            <a:fillRect/>
          </a:stretch>
        </p:blipFill>
        <p:spPr>
          <a:xfrm>
            <a:off x="4214838" y="2633204"/>
            <a:ext cx="3600000" cy="3600000"/>
          </a:xfrm>
          <a:prstGeom prst="rect">
            <a:avLst/>
          </a:prstGeom>
        </p:spPr>
      </p:pic>
      <p:pic>
        <p:nvPicPr>
          <p:cNvPr id="12" name="Image 11" descr="psd1.png"/>
          <p:cNvPicPr>
            <a:picLocks noChangeAspect="1"/>
          </p:cNvPicPr>
          <p:nvPr/>
        </p:nvPicPr>
        <p:blipFill>
          <a:blip r:embed="rId6" cstate="print"/>
          <a:stretch>
            <a:fillRect/>
          </a:stretch>
        </p:blipFill>
        <p:spPr>
          <a:xfrm>
            <a:off x="4214838" y="2633204"/>
            <a:ext cx="3600000" cy="3600000"/>
          </a:xfrm>
          <a:prstGeom prst="rect">
            <a:avLst/>
          </a:prstGeom>
        </p:spPr>
      </p:pic>
      <p:pic>
        <p:nvPicPr>
          <p:cNvPr id="18" name="Image 17" descr="psd1.png"/>
          <p:cNvPicPr>
            <a:picLocks noChangeAspect="1"/>
          </p:cNvPicPr>
          <p:nvPr/>
        </p:nvPicPr>
        <p:blipFill>
          <a:blip r:embed="rId7" cstate="print"/>
          <a:stretch>
            <a:fillRect/>
          </a:stretch>
        </p:blipFill>
        <p:spPr>
          <a:xfrm>
            <a:off x="4214838" y="2633204"/>
            <a:ext cx="3600000" cy="3600000"/>
          </a:xfrm>
          <a:prstGeom prst="rect">
            <a:avLst/>
          </a:prstGeom>
        </p:spPr>
      </p:pic>
      <p:pic>
        <p:nvPicPr>
          <p:cNvPr id="19" name="Image 18"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20" name="Image 19" descr="psd1.png"/>
          <p:cNvPicPr>
            <a:picLocks noChangeAspect="1"/>
          </p:cNvPicPr>
          <p:nvPr/>
        </p:nvPicPr>
        <p:blipFill>
          <a:blip r:embed="rId3" cstate="print"/>
          <a:stretch>
            <a:fillRect/>
          </a:stretch>
        </p:blipFill>
        <p:spPr>
          <a:xfrm>
            <a:off x="4214838" y="2633204"/>
            <a:ext cx="3600000" cy="3600000"/>
          </a:xfrm>
          <a:prstGeom prst="rect">
            <a:avLst/>
          </a:prstGeom>
        </p:spPr>
      </p:pic>
      <p:sp>
        <p:nvSpPr>
          <p:cNvPr id="21" name="ZoneTexte 20"/>
          <p:cNvSpPr txBox="1"/>
          <p:nvPr/>
        </p:nvSpPr>
        <p:spPr>
          <a:xfrm>
            <a:off x="7638084" y="3035814"/>
            <a:ext cx="1836204" cy="1200329"/>
          </a:xfrm>
          <a:prstGeom prst="rect">
            <a:avLst/>
          </a:prstGeom>
          <a:noFill/>
          <a:ln>
            <a:solidFill>
              <a:schemeClr val="tx1"/>
            </a:solidFill>
          </a:ln>
        </p:spPr>
        <p:txBody>
          <a:bodyPr wrap="square" rtlCol="0">
            <a:spAutoFit/>
          </a:bodyPr>
          <a:lstStyle/>
          <a:p>
            <a:pPr algn="ctr"/>
            <a:r>
              <a:rPr lang="en-US" dirty="0">
                <a:latin typeface="Arial" panose="020B0604020202020204" pitchFamily="34" charset="0"/>
                <a:cs typeface="Arial" panose="020B0604020202020204" pitchFamily="34" charset="0"/>
              </a:rPr>
              <a:t>Which part of the epidermis was the most irradiated?</a:t>
            </a:r>
            <a:endParaRPr lang="fr-CH" dirty="0">
              <a:latin typeface="Arial" panose="020B0604020202020204" pitchFamily="34" charset="0"/>
              <a:cs typeface="Arial" panose="020B0604020202020204" pitchFamily="34" charset="0"/>
            </a:endParaRPr>
          </a:p>
        </p:txBody>
      </p:sp>
      <p:sp>
        <p:nvSpPr>
          <p:cNvPr id="22" name="ZoneTexte 21"/>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23" name="Connecteur droit 22"/>
          <p:cNvCxnSpPr>
            <a:endCxn id="22"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951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480309"/>
            <a:ext cx="199445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Peak skin dose</a:t>
            </a:r>
          </a:p>
        </p:txBody>
      </p:sp>
      <p:sp>
        <p:nvSpPr>
          <p:cNvPr id="13" name="ZoneTexte 12"/>
          <p:cNvSpPr txBox="1"/>
          <p:nvPr/>
        </p:nvSpPr>
        <p:spPr>
          <a:xfrm>
            <a:off x="1098107" y="1966552"/>
            <a:ext cx="9341019"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Obtained</a:t>
            </a:r>
            <a:r>
              <a:rPr lang="fr-CH" dirty="0">
                <a:solidFill>
                  <a:srgbClr val="000000"/>
                </a:solidFill>
                <a:latin typeface="Gill Sans Nova Light"/>
                <a:cs typeface="Gill Sans Light" panose="020B0302020104020203"/>
              </a:rPr>
              <a:t> </a:t>
            </a:r>
            <a:r>
              <a:rPr lang="fr-CH" dirty="0" err="1">
                <a:solidFill>
                  <a:srgbClr val="000000"/>
                </a:solidFill>
                <a:latin typeface="Gill Sans Nova Light"/>
                <a:cs typeface="Gill Sans Light" panose="020B0302020104020203"/>
              </a:rPr>
              <a:t>from</a:t>
            </a:r>
            <a:r>
              <a:rPr lang="fr-CH" dirty="0">
                <a:solidFill>
                  <a:srgbClr val="000000"/>
                </a:solidFill>
                <a:latin typeface="Gill Sans Nova Light"/>
                <a:cs typeface="Gill Sans Light" panose="020B0302020104020203"/>
              </a:rPr>
              <a:t> Kerma and tube angulation. </a:t>
            </a:r>
            <a:r>
              <a:rPr lang="fr-CH" dirty="0" err="1">
                <a:solidFill>
                  <a:srgbClr val="000000"/>
                </a:solidFill>
                <a:latin typeface="Gill Sans Nova Light"/>
                <a:cs typeface="Gill Sans Light" panose="020B0302020104020203"/>
              </a:rPr>
              <a:t>Ideal</a:t>
            </a:r>
            <a:r>
              <a:rPr lang="fr-CH" dirty="0">
                <a:solidFill>
                  <a:srgbClr val="000000"/>
                </a:solidFill>
                <a:latin typeface="Gill Sans Nova Light"/>
                <a:cs typeface="Gill Sans Light" panose="020B0302020104020203"/>
              </a:rPr>
              <a:t> solution but lot of </a:t>
            </a:r>
            <a:r>
              <a:rPr lang="fr-CH" dirty="0" err="1">
                <a:solidFill>
                  <a:srgbClr val="000000"/>
                </a:solidFill>
                <a:latin typeface="Gill Sans Nova Light"/>
                <a:cs typeface="Gill Sans Light" panose="020B0302020104020203"/>
              </a:rPr>
              <a:t>errors</a:t>
            </a:r>
            <a:r>
              <a:rPr lang="fr-CH" dirty="0">
                <a:solidFill>
                  <a:srgbClr val="000000"/>
                </a:solidFill>
                <a:latin typeface="Gill Sans Nova Light"/>
                <a:cs typeface="Gill Sans Light" panose="020B0302020104020203"/>
              </a:rPr>
              <a:t> possible </a:t>
            </a:r>
            <a:r>
              <a:rPr lang="fr-CH" dirty="0" err="1">
                <a:solidFill>
                  <a:srgbClr val="000000"/>
                </a:solidFill>
                <a:latin typeface="Gill Sans Nova Light"/>
                <a:cs typeface="Gill Sans Light" panose="020B0302020104020203"/>
              </a:rPr>
              <a:t>actually</a:t>
            </a:r>
            <a:endParaRPr lang="fr-CH" dirty="0">
              <a:solidFill>
                <a:srgbClr val="000000"/>
              </a:solidFill>
              <a:latin typeface="Gill Sans Nova Light"/>
              <a:cs typeface="Gill Sans Light" panose="020B0302020104020203"/>
            </a:endParaRPr>
          </a:p>
        </p:txBody>
      </p:sp>
      <p:pic>
        <p:nvPicPr>
          <p:cNvPr id="15" name="Image 14"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17" name="Image 16" descr="psd1.png"/>
          <p:cNvPicPr>
            <a:picLocks noChangeAspect="1"/>
          </p:cNvPicPr>
          <p:nvPr/>
        </p:nvPicPr>
        <p:blipFill>
          <a:blip r:embed="rId4" cstate="print"/>
          <a:stretch>
            <a:fillRect/>
          </a:stretch>
        </p:blipFill>
        <p:spPr>
          <a:xfrm>
            <a:off x="4214838" y="2633204"/>
            <a:ext cx="3600000" cy="3600000"/>
          </a:xfrm>
          <a:prstGeom prst="rect">
            <a:avLst/>
          </a:prstGeom>
        </p:spPr>
      </p:pic>
      <p:pic>
        <p:nvPicPr>
          <p:cNvPr id="11" name="Image 10" descr="psd1.png"/>
          <p:cNvPicPr>
            <a:picLocks noChangeAspect="1"/>
          </p:cNvPicPr>
          <p:nvPr/>
        </p:nvPicPr>
        <p:blipFill>
          <a:blip r:embed="rId5" cstate="print"/>
          <a:stretch>
            <a:fillRect/>
          </a:stretch>
        </p:blipFill>
        <p:spPr>
          <a:xfrm>
            <a:off x="4214838" y="2633204"/>
            <a:ext cx="3600000" cy="3600000"/>
          </a:xfrm>
          <a:prstGeom prst="rect">
            <a:avLst/>
          </a:prstGeom>
        </p:spPr>
      </p:pic>
      <p:pic>
        <p:nvPicPr>
          <p:cNvPr id="12" name="Image 11" descr="psd1.png"/>
          <p:cNvPicPr>
            <a:picLocks noChangeAspect="1"/>
          </p:cNvPicPr>
          <p:nvPr/>
        </p:nvPicPr>
        <p:blipFill>
          <a:blip r:embed="rId6" cstate="print"/>
          <a:stretch>
            <a:fillRect/>
          </a:stretch>
        </p:blipFill>
        <p:spPr>
          <a:xfrm>
            <a:off x="4214838" y="2633204"/>
            <a:ext cx="3600000" cy="3600000"/>
          </a:xfrm>
          <a:prstGeom prst="rect">
            <a:avLst/>
          </a:prstGeom>
        </p:spPr>
      </p:pic>
      <p:pic>
        <p:nvPicPr>
          <p:cNvPr id="18" name="Image 17" descr="psd1.png"/>
          <p:cNvPicPr>
            <a:picLocks noChangeAspect="1"/>
          </p:cNvPicPr>
          <p:nvPr/>
        </p:nvPicPr>
        <p:blipFill>
          <a:blip r:embed="rId7" cstate="print"/>
          <a:stretch>
            <a:fillRect/>
          </a:stretch>
        </p:blipFill>
        <p:spPr>
          <a:xfrm>
            <a:off x="4214838" y="2633204"/>
            <a:ext cx="3600000" cy="3600000"/>
          </a:xfrm>
          <a:prstGeom prst="rect">
            <a:avLst/>
          </a:prstGeom>
        </p:spPr>
      </p:pic>
      <p:pic>
        <p:nvPicPr>
          <p:cNvPr id="19" name="Image 18"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20" name="Image 19" descr="psd1.png"/>
          <p:cNvPicPr>
            <a:picLocks noChangeAspect="1"/>
          </p:cNvPicPr>
          <p:nvPr/>
        </p:nvPicPr>
        <p:blipFill>
          <a:blip r:embed="rId3" cstate="print"/>
          <a:stretch>
            <a:fillRect/>
          </a:stretch>
        </p:blipFill>
        <p:spPr>
          <a:xfrm>
            <a:off x="4214838" y="2633204"/>
            <a:ext cx="3600000" cy="3600000"/>
          </a:xfrm>
          <a:prstGeom prst="rect">
            <a:avLst/>
          </a:prstGeom>
        </p:spPr>
      </p:pic>
      <p:sp>
        <p:nvSpPr>
          <p:cNvPr id="21" name="ZoneTexte 20"/>
          <p:cNvSpPr txBox="1"/>
          <p:nvPr/>
        </p:nvSpPr>
        <p:spPr>
          <a:xfrm>
            <a:off x="7638084" y="3035814"/>
            <a:ext cx="1836204" cy="1200329"/>
          </a:xfrm>
          <a:prstGeom prst="rect">
            <a:avLst/>
          </a:prstGeom>
          <a:noFill/>
          <a:ln>
            <a:solidFill>
              <a:schemeClr val="tx1"/>
            </a:solidFill>
          </a:ln>
        </p:spPr>
        <p:txBody>
          <a:bodyPr wrap="square" rtlCol="0">
            <a:spAutoFit/>
          </a:bodyPr>
          <a:lstStyle/>
          <a:p>
            <a:pPr algn="ctr"/>
            <a:r>
              <a:rPr lang="en-US" dirty="0">
                <a:latin typeface="Arial" panose="020B0604020202020204" pitchFamily="34" charset="0"/>
                <a:cs typeface="Arial" panose="020B0604020202020204" pitchFamily="34" charset="0"/>
              </a:rPr>
              <a:t>Which part of the epidermis was the most irradiated?</a:t>
            </a:r>
            <a:endParaRPr lang="fr-CH" dirty="0">
              <a:latin typeface="Arial" panose="020B0604020202020204" pitchFamily="34" charset="0"/>
              <a:cs typeface="Arial" panose="020B0604020202020204" pitchFamily="34" charset="0"/>
            </a:endParaRPr>
          </a:p>
        </p:txBody>
      </p:sp>
      <p:cxnSp>
        <p:nvCxnSpPr>
          <p:cNvPr id="22" name="Connecteur droit avec flèche 21"/>
          <p:cNvCxnSpPr/>
          <p:nvPr/>
        </p:nvCxnSpPr>
        <p:spPr>
          <a:xfrm>
            <a:off x="4305867" y="3236156"/>
            <a:ext cx="1500188" cy="4071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555388" y="2941525"/>
            <a:ext cx="1836204" cy="369332"/>
          </a:xfrm>
          <a:prstGeom prst="rect">
            <a:avLst/>
          </a:prstGeom>
          <a:noFill/>
          <a:ln>
            <a:solidFill>
              <a:schemeClr val="tx1"/>
            </a:solidFill>
          </a:ln>
        </p:spPr>
        <p:txBody>
          <a:bodyPr wrap="square" rtlCol="0">
            <a:spAutoFit/>
          </a:bodyPr>
          <a:lstStyle/>
          <a:p>
            <a:pPr algn="ctr"/>
            <a:r>
              <a:rPr lang="fr-CH" dirty="0">
                <a:latin typeface="Arial" panose="020B0604020202020204" pitchFamily="34" charset="0"/>
                <a:cs typeface="Arial" panose="020B0604020202020204" pitchFamily="34" charset="0"/>
              </a:rPr>
              <a:t>Peak Skin Dose</a:t>
            </a:r>
          </a:p>
        </p:txBody>
      </p:sp>
      <p:sp>
        <p:nvSpPr>
          <p:cNvPr id="24" name="ZoneTexte 23"/>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25" name="Connecteur droit 24"/>
          <p:cNvCxnSpPr>
            <a:endCxn id="24"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55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480309"/>
            <a:ext cx="199445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Peak skin dose</a:t>
            </a:r>
          </a:p>
        </p:txBody>
      </p:sp>
      <p:sp>
        <p:nvSpPr>
          <p:cNvPr id="13" name="ZoneTexte 12"/>
          <p:cNvSpPr txBox="1"/>
          <p:nvPr/>
        </p:nvSpPr>
        <p:spPr>
          <a:xfrm>
            <a:off x="1098107" y="1966552"/>
            <a:ext cx="9341019" cy="369332"/>
          </a:xfrm>
          <a:prstGeom prst="rect">
            <a:avLst/>
          </a:prstGeom>
          <a:noFill/>
        </p:spPr>
        <p:txBody>
          <a:bodyPr wrap="none" rtlCol="0">
            <a:spAutoFit/>
          </a:bodyPr>
          <a:lstStyle/>
          <a:p>
            <a:r>
              <a:rPr lang="fr-CH" dirty="0" err="1">
                <a:solidFill>
                  <a:srgbClr val="000000"/>
                </a:solidFill>
                <a:latin typeface="Gill Sans Nova Light"/>
                <a:cs typeface="Gill Sans Light" panose="020B0302020104020203"/>
              </a:rPr>
              <a:t>Obtained</a:t>
            </a:r>
            <a:r>
              <a:rPr lang="fr-CH" dirty="0">
                <a:solidFill>
                  <a:srgbClr val="000000"/>
                </a:solidFill>
                <a:latin typeface="Gill Sans Nova Light"/>
                <a:cs typeface="Gill Sans Light" panose="020B0302020104020203"/>
              </a:rPr>
              <a:t> </a:t>
            </a:r>
            <a:r>
              <a:rPr lang="fr-CH" dirty="0" err="1">
                <a:solidFill>
                  <a:srgbClr val="000000"/>
                </a:solidFill>
                <a:latin typeface="Gill Sans Nova Light"/>
                <a:cs typeface="Gill Sans Light" panose="020B0302020104020203"/>
              </a:rPr>
              <a:t>from</a:t>
            </a:r>
            <a:r>
              <a:rPr lang="fr-CH" dirty="0">
                <a:solidFill>
                  <a:srgbClr val="000000"/>
                </a:solidFill>
                <a:latin typeface="Gill Sans Nova Light"/>
                <a:cs typeface="Gill Sans Light" panose="020B0302020104020203"/>
              </a:rPr>
              <a:t> Kerma and tube angulation. </a:t>
            </a:r>
            <a:r>
              <a:rPr lang="fr-CH" dirty="0" err="1">
                <a:solidFill>
                  <a:srgbClr val="000000"/>
                </a:solidFill>
                <a:latin typeface="Gill Sans Nova Light"/>
                <a:cs typeface="Gill Sans Light" panose="020B0302020104020203"/>
              </a:rPr>
              <a:t>Ideal</a:t>
            </a:r>
            <a:r>
              <a:rPr lang="fr-CH" dirty="0">
                <a:solidFill>
                  <a:srgbClr val="000000"/>
                </a:solidFill>
                <a:latin typeface="Gill Sans Nova Light"/>
                <a:cs typeface="Gill Sans Light" panose="020B0302020104020203"/>
              </a:rPr>
              <a:t> solution but lot of </a:t>
            </a:r>
            <a:r>
              <a:rPr lang="fr-CH" dirty="0" err="1">
                <a:solidFill>
                  <a:srgbClr val="000000"/>
                </a:solidFill>
                <a:latin typeface="Gill Sans Nova Light"/>
                <a:cs typeface="Gill Sans Light" panose="020B0302020104020203"/>
              </a:rPr>
              <a:t>errors</a:t>
            </a:r>
            <a:r>
              <a:rPr lang="fr-CH" dirty="0">
                <a:solidFill>
                  <a:srgbClr val="000000"/>
                </a:solidFill>
                <a:latin typeface="Gill Sans Nova Light"/>
                <a:cs typeface="Gill Sans Light" panose="020B0302020104020203"/>
              </a:rPr>
              <a:t> possible </a:t>
            </a:r>
            <a:r>
              <a:rPr lang="fr-CH" dirty="0" err="1">
                <a:solidFill>
                  <a:srgbClr val="000000"/>
                </a:solidFill>
                <a:latin typeface="Gill Sans Nova Light"/>
                <a:cs typeface="Gill Sans Light" panose="020B0302020104020203"/>
              </a:rPr>
              <a:t>actually</a:t>
            </a:r>
            <a:endParaRPr lang="fr-CH" dirty="0">
              <a:solidFill>
                <a:srgbClr val="000000"/>
              </a:solidFill>
              <a:latin typeface="Gill Sans Nova Light"/>
              <a:cs typeface="Gill Sans Light" panose="020B0302020104020203"/>
            </a:endParaRPr>
          </a:p>
        </p:txBody>
      </p:sp>
      <p:pic>
        <p:nvPicPr>
          <p:cNvPr id="15" name="Image 14"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17" name="Image 16" descr="psd1.png"/>
          <p:cNvPicPr>
            <a:picLocks noChangeAspect="1"/>
          </p:cNvPicPr>
          <p:nvPr/>
        </p:nvPicPr>
        <p:blipFill>
          <a:blip r:embed="rId4" cstate="print"/>
          <a:stretch>
            <a:fillRect/>
          </a:stretch>
        </p:blipFill>
        <p:spPr>
          <a:xfrm>
            <a:off x="4214838" y="2633204"/>
            <a:ext cx="3600000" cy="3600000"/>
          </a:xfrm>
          <a:prstGeom prst="rect">
            <a:avLst/>
          </a:prstGeom>
        </p:spPr>
      </p:pic>
      <p:pic>
        <p:nvPicPr>
          <p:cNvPr id="11" name="Image 10" descr="psd1.png"/>
          <p:cNvPicPr>
            <a:picLocks noChangeAspect="1"/>
          </p:cNvPicPr>
          <p:nvPr/>
        </p:nvPicPr>
        <p:blipFill>
          <a:blip r:embed="rId5" cstate="print"/>
          <a:stretch>
            <a:fillRect/>
          </a:stretch>
        </p:blipFill>
        <p:spPr>
          <a:xfrm>
            <a:off x="4214838" y="2633204"/>
            <a:ext cx="3600000" cy="3600000"/>
          </a:xfrm>
          <a:prstGeom prst="rect">
            <a:avLst/>
          </a:prstGeom>
        </p:spPr>
      </p:pic>
      <p:pic>
        <p:nvPicPr>
          <p:cNvPr id="12" name="Image 11" descr="psd1.png"/>
          <p:cNvPicPr>
            <a:picLocks noChangeAspect="1"/>
          </p:cNvPicPr>
          <p:nvPr/>
        </p:nvPicPr>
        <p:blipFill>
          <a:blip r:embed="rId6" cstate="print"/>
          <a:stretch>
            <a:fillRect/>
          </a:stretch>
        </p:blipFill>
        <p:spPr>
          <a:xfrm>
            <a:off x="4214838" y="2633204"/>
            <a:ext cx="3600000" cy="3600000"/>
          </a:xfrm>
          <a:prstGeom prst="rect">
            <a:avLst/>
          </a:prstGeom>
        </p:spPr>
      </p:pic>
      <p:pic>
        <p:nvPicPr>
          <p:cNvPr id="18" name="Image 17" descr="psd1.png"/>
          <p:cNvPicPr>
            <a:picLocks noChangeAspect="1"/>
          </p:cNvPicPr>
          <p:nvPr/>
        </p:nvPicPr>
        <p:blipFill>
          <a:blip r:embed="rId7" cstate="print"/>
          <a:stretch>
            <a:fillRect/>
          </a:stretch>
        </p:blipFill>
        <p:spPr>
          <a:xfrm>
            <a:off x="4214838" y="2633204"/>
            <a:ext cx="3600000" cy="3600000"/>
          </a:xfrm>
          <a:prstGeom prst="rect">
            <a:avLst/>
          </a:prstGeom>
        </p:spPr>
      </p:pic>
      <p:pic>
        <p:nvPicPr>
          <p:cNvPr id="19" name="Image 18" descr="psd1.png"/>
          <p:cNvPicPr>
            <a:picLocks noChangeAspect="1"/>
          </p:cNvPicPr>
          <p:nvPr/>
        </p:nvPicPr>
        <p:blipFill>
          <a:blip r:embed="rId3" cstate="print"/>
          <a:stretch>
            <a:fillRect/>
          </a:stretch>
        </p:blipFill>
        <p:spPr>
          <a:xfrm>
            <a:off x="4214838" y="2633204"/>
            <a:ext cx="3600000" cy="3600000"/>
          </a:xfrm>
          <a:prstGeom prst="rect">
            <a:avLst/>
          </a:prstGeom>
        </p:spPr>
      </p:pic>
      <p:pic>
        <p:nvPicPr>
          <p:cNvPr id="20" name="Image 19" descr="psd1.png"/>
          <p:cNvPicPr>
            <a:picLocks noChangeAspect="1"/>
          </p:cNvPicPr>
          <p:nvPr/>
        </p:nvPicPr>
        <p:blipFill>
          <a:blip r:embed="rId3" cstate="print"/>
          <a:stretch>
            <a:fillRect/>
          </a:stretch>
        </p:blipFill>
        <p:spPr>
          <a:xfrm>
            <a:off x="4214838" y="2633204"/>
            <a:ext cx="3600000" cy="3600000"/>
          </a:xfrm>
          <a:prstGeom prst="rect">
            <a:avLst/>
          </a:prstGeom>
        </p:spPr>
      </p:pic>
      <p:cxnSp>
        <p:nvCxnSpPr>
          <p:cNvPr id="22" name="Connecteur droit avec flèche 21"/>
          <p:cNvCxnSpPr/>
          <p:nvPr/>
        </p:nvCxnSpPr>
        <p:spPr>
          <a:xfrm>
            <a:off x="4305867" y="3236156"/>
            <a:ext cx="1500188" cy="4071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555388" y="2941525"/>
            <a:ext cx="1836204" cy="369332"/>
          </a:xfrm>
          <a:prstGeom prst="rect">
            <a:avLst/>
          </a:prstGeom>
          <a:noFill/>
          <a:ln>
            <a:solidFill>
              <a:schemeClr val="tx1"/>
            </a:solidFill>
          </a:ln>
        </p:spPr>
        <p:txBody>
          <a:bodyPr wrap="square" rtlCol="0">
            <a:spAutoFit/>
          </a:bodyPr>
          <a:lstStyle/>
          <a:p>
            <a:pPr algn="ctr"/>
            <a:r>
              <a:rPr lang="fr-CH" dirty="0">
                <a:latin typeface="Arial" panose="020B0604020202020204" pitchFamily="34" charset="0"/>
                <a:cs typeface="Arial" panose="020B0604020202020204" pitchFamily="34" charset="0"/>
              </a:rPr>
              <a:t>Peak Skin Dose</a:t>
            </a:r>
          </a:p>
        </p:txBody>
      </p:sp>
      <p:sp>
        <p:nvSpPr>
          <p:cNvPr id="2" name="ZoneTexte 1"/>
          <p:cNvSpPr txBox="1"/>
          <p:nvPr/>
        </p:nvSpPr>
        <p:spPr>
          <a:xfrm>
            <a:off x="7646476" y="2855309"/>
            <a:ext cx="4062924" cy="2031325"/>
          </a:xfrm>
          <a:prstGeom prst="rect">
            <a:avLst/>
          </a:prstGeom>
          <a:noFill/>
        </p:spPr>
        <p:txBody>
          <a:bodyPr wrap="square" rtlCol="0">
            <a:spAutoFit/>
          </a:bodyPr>
          <a:lstStyle/>
          <a:p>
            <a:r>
              <a:rPr lang="fr-CH" dirty="0"/>
              <a:t>To </a:t>
            </a:r>
            <a:r>
              <a:rPr lang="fr-CH" dirty="0" err="1"/>
              <a:t>be</a:t>
            </a:r>
            <a:r>
              <a:rPr lang="fr-CH" dirty="0"/>
              <a:t> </a:t>
            </a:r>
            <a:r>
              <a:rPr lang="fr-CH" dirty="0" err="1"/>
              <a:t>accurate</a:t>
            </a:r>
            <a:r>
              <a:rPr lang="fr-CH" dirty="0"/>
              <a:t>, the software </a:t>
            </a:r>
            <a:r>
              <a:rPr lang="fr-CH" dirty="0" err="1"/>
              <a:t>need</a:t>
            </a:r>
            <a:r>
              <a:rPr lang="fr-CH" dirty="0"/>
              <a:t> to </a:t>
            </a:r>
            <a:r>
              <a:rPr lang="fr-CH" dirty="0" err="1"/>
              <a:t>be</a:t>
            </a:r>
            <a:r>
              <a:rPr lang="fr-CH" dirty="0"/>
              <a:t> </a:t>
            </a:r>
            <a:r>
              <a:rPr lang="fr-CH" dirty="0" err="1"/>
              <a:t>correlated</a:t>
            </a:r>
            <a:r>
              <a:rPr lang="fr-CH" dirty="0"/>
              <a:t> to </a:t>
            </a:r>
          </a:p>
          <a:p>
            <a:pPr marL="285750" indent="-285750">
              <a:buFont typeface="Arial" panose="020B0604020202020204" pitchFamily="34" charset="0"/>
              <a:buChar char="•"/>
            </a:pPr>
            <a:r>
              <a:rPr lang="fr-CH" dirty="0"/>
              <a:t>Patient position on the table</a:t>
            </a:r>
          </a:p>
          <a:p>
            <a:pPr marL="285750" indent="-285750">
              <a:buFont typeface="Arial" panose="020B0604020202020204" pitchFamily="34" charset="0"/>
              <a:buChar char="•"/>
            </a:pPr>
            <a:r>
              <a:rPr lang="fr-CH" dirty="0"/>
              <a:t>Distance source patient</a:t>
            </a:r>
          </a:p>
          <a:p>
            <a:pPr marL="285750" indent="-285750">
              <a:buFont typeface="Arial" panose="020B0604020202020204" pitchFamily="34" charset="0"/>
              <a:buChar char="•"/>
            </a:pPr>
            <a:r>
              <a:rPr lang="fr-CH" dirty="0"/>
              <a:t>FOV</a:t>
            </a:r>
          </a:p>
          <a:p>
            <a:pPr marL="285750" indent="-285750">
              <a:buFont typeface="Arial" panose="020B0604020202020204" pitchFamily="34" charset="0"/>
              <a:buChar char="•"/>
            </a:pPr>
            <a:r>
              <a:rPr lang="fr-CH" dirty="0"/>
              <a:t>Tube angulation</a:t>
            </a:r>
          </a:p>
          <a:p>
            <a:pPr marL="285750" indent="-285750">
              <a:buFont typeface="Arial" panose="020B0604020202020204" pitchFamily="34" charset="0"/>
              <a:buChar char="•"/>
            </a:pPr>
            <a:r>
              <a:rPr lang="fr-CH" dirty="0" err="1"/>
              <a:t>Biplane</a:t>
            </a:r>
            <a:r>
              <a:rPr lang="fr-CH" dirty="0"/>
              <a:t> system</a:t>
            </a:r>
          </a:p>
        </p:txBody>
      </p:sp>
      <p:sp>
        <p:nvSpPr>
          <p:cNvPr id="24" name="ZoneTexte 23"/>
          <p:cNvSpPr txBox="1"/>
          <p:nvPr/>
        </p:nvSpPr>
        <p:spPr>
          <a:xfrm>
            <a:off x="7646476" y="5153765"/>
            <a:ext cx="4062924" cy="369332"/>
          </a:xfrm>
          <a:prstGeom prst="rect">
            <a:avLst/>
          </a:prstGeom>
          <a:noFill/>
        </p:spPr>
        <p:txBody>
          <a:bodyPr wrap="square" rtlCol="0">
            <a:spAutoFit/>
          </a:bodyPr>
          <a:lstStyle/>
          <a:p>
            <a:r>
              <a:rPr lang="fr-CH" dirty="0" err="1"/>
              <a:t>We</a:t>
            </a:r>
            <a:r>
              <a:rPr lang="fr-CH" dirty="0"/>
              <a:t> continue to use the Kerma</a:t>
            </a:r>
          </a:p>
        </p:txBody>
      </p:sp>
      <p:pic>
        <p:nvPicPr>
          <p:cNvPr id="25" name="Imag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5019" y="5732272"/>
            <a:ext cx="512949" cy="462509"/>
          </a:xfrm>
          <a:prstGeom prst="rect">
            <a:avLst/>
          </a:prstGeom>
        </p:spPr>
      </p:pic>
      <p:sp>
        <p:nvSpPr>
          <p:cNvPr id="26" name="ZoneTexte 25"/>
          <p:cNvSpPr txBox="1"/>
          <p:nvPr/>
        </p:nvSpPr>
        <p:spPr>
          <a:xfrm>
            <a:off x="8966200" y="5800763"/>
            <a:ext cx="4062924" cy="369332"/>
          </a:xfrm>
          <a:prstGeom prst="rect">
            <a:avLst/>
          </a:prstGeom>
          <a:noFill/>
        </p:spPr>
        <p:txBody>
          <a:bodyPr wrap="square" rtlCol="0">
            <a:spAutoFit/>
          </a:bodyPr>
          <a:lstStyle/>
          <a:p>
            <a:r>
              <a:rPr lang="fr-CH" dirty="0"/>
              <a:t>Kerma &gt; 2 Gy</a:t>
            </a:r>
          </a:p>
        </p:txBody>
      </p:sp>
      <p:sp>
        <p:nvSpPr>
          <p:cNvPr id="27" name="ZoneTexte 26"/>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28" name="Connecteur droit 27"/>
          <p:cNvCxnSpPr>
            <a:endCxn id="27"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78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300711"/>
            <a:ext cx="1851789"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Practical</a:t>
            </a:r>
            <a:r>
              <a:rPr lang="fr-CH" sz="2000" u="sng" dirty="0">
                <a:solidFill>
                  <a:srgbClr val="000000"/>
                </a:solidFill>
                <a:latin typeface="Gill Sans Nova Light"/>
                <a:cs typeface="Gill Sans Light" panose="020B0302020104020203"/>
              </a:rPr>
              <a:t> case:</a:t>
            </a:r>
          </a:p>
        </p:txBody>
      </p:sp>
      <p:pic>
        <p:nvPicPr>
          <p:cNvPr id="21" name="Image 20"/>
          <p:cNvPicPr>
            <a:picLocks noChangeAspect="1"/>
          </p:cNvPicPr>
          <p:nvPr/>
        </p:nvPicPr>
        <p:blipFill rotWithShape="1">
          <a:blip r:embed="rId3">
            <a:extLst>
              <a:ext uri="{28A0092B-C50C-407E-A947-70E740481C1C}">
                <a14:useLocalDpi xmlns:a14="http://schemas.microsoft.com/office/drawing/2010/main" val="0"/>
              </a:ext>
            </a:extLst>
          </a:blip>
          <a:srcRect l="28290" t="23445" r="28290" b="25799"/>
          <a:stretch/>
        </p:blipFill>
        <p:spPr>
          <a:xfrm>
            <a:off x="914819" y="1774528"/>
            <a:ext cx="4902009" cy="3163232"/>
          </a:xfrm>
          <a:prstGeom prst="rect">
            <a:avLst/>
          </a:prstGeom>
        </p:spPr>
      </p:pic>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9575" y="1880419"/>
            <a:ext cx="2111110" cy="1551019"/>
          </a:xfrm>
          <a:prstGeom prst="rect">
            <a:avLst/>
          </a:prstGeom>
        </p:spPr>
      </p:pic>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491" y="1616211"/>
            <a:ext cx="3057344" cy="3479865"/>
          </a:xfrm>
          <a:prstGeom prst="rect">
            <a:avLst/>
          </a:prstGeom>
        </p:spPr>
      </p:pic>
      <p:pic>
        <p:nvPicPr>
          <p:cNvPr id="26"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8556" y="4846203"/>
            <a:ext cx="3967644" cy="1807627"/>
          </a:xfrm>
          <a:prstGeom prst="rect">
            <a:avLst/>
          </a:prstGeom>
        </p:spPr>
      </p:pic>
      <p:sp>
        <p:nvSpPr>
          <p:cNvPr id="27" name="Rectangle 26"/>
          <p:cNvSpPr/>
          <p:nvPr/>
        </p:nvSpPr>
        <p:spPr>
          <a:xfrm>
            <a:off x="4022221" y="4433446"/>
            <a:ext cx="1753459" cy="1527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8" name="Rectangle 27"/>
          <p:cNvSpPr/>
          <p:nvPr/>
        </p:nvSpPr>
        <p:spPr>
          <a:xfrm>
            <a:off x="2167128" y="4433446"/>
            <a:ext cx="1813945" cy="15762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ZoneTexte 28"/>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30" name="Connecteur droit 29"/>
          <p:cNvCxnSpPr>
            <a:endCxn id="29"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6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66</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300711"/>
            <a:ext cx="1338828"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Skin </a:t>
            </a:r>
            <a:r>
              <a:rPr lang="fr-CH" sz="2000" u="sng" dirty="0" err="1">
                <a:solidFill>
                  <a:srgbClr val="000000"/>
                </a:solidFill>
                <a:latin typeface="Gill Sans Nova Light"/>
                <a:cs typeface="Gill Sans Light" panose="020B0302020104020203"/>
              </a:rPr>
              <a:t>burn</a:t>
            </a:r>
            <a:r>
              <a:rPr lang="fr-CH" sz="2000" u="sng" dirty="0">
                <a:solidFill>
                  <a:srgbClr val="000000"/>
                </a:solidFill>
                <a:latin typeface="Gill Sans Nova Light"/>
                <a:cs typeface="Gill Sans Light" panose="020B0302020104020203"/>
              </a:rPr>
              <a:t>:</a:t>
            </a:r>
          </a:p>
        </p:txBody>
      </p:sp>
      <p:pic>
        <p:nvPicPr>
          <p:cNvPr id="15" name="Image 14"/>
          <p:cNvPicPr>
            <a:picLocks noChangeAspect="1"/>
          </p:cNvPicPr>
          <p:nvPr/>
        </p:nvPicPr>
        <p:blipFill>
          <a:blip r:embed="rId3"/>
          <a:stretch>
            <a:fillRect/>
          </a:stretch>
        </p:blipFill>
        <p:spPr>
          <a:xfrm>
            <a:off x="1798449" y="1966552"/>
            <a:ext cx="2813225" cy="4157122"/>
          </a:xfrm>
          <a:prstGeom prst="rect">
            <a:avLst/>
          </a:prstGeom>
        </p:spPr>
      </p:pic>
      <p:sp>
        <p:nvSpPr>
          <p:cNvPr id="17" name="Rectangle 16"/>
          <p:cNvSpPr/>
          <p:nvPr/>
        </p:nvSpPr>
        <p:spPr>
          <a:xfrm>
            <a:off x="5638490" y="1966552"/>
            <a:ext cx="5992678" cy="3693319"/>
          </a:xfrm>
          <a:prstGeom prst="rect">
            <a:avLst/>
          </a:prstGeom>
        </p:spPr>
        <p:txBody>
          <a:bodyPr wrap="square">
            <a:spAutoFit/>
          </a:bodyPr>
          <a:lstStyle/>
          <a:p>
            <a:r>
              <a:rPr lang="fr-CH" dirty="0">
                <a:latin typeface="Gill Sans Nova Light"/>
              </a:rPr>
              <a:t>Radio-</a:t>
            </a:r>
            <a:r>
              <a:rPr lang="fr-CH" dirty="0" err="1">
                <a:latin typeface="Gill Sans Nova Light"/>
              </a:rPr>
              <a:t>induced</a:t>
            </a:r>
            <a:r>
              <a:rPr lang="fr-CH" dirty="0">
                <a:latin typeface="Gill Sans Nova Light"/>
              </a:rPr>
              <a:t> </a:t>
            </a:r>
            <a:r>
              <a:rPr lang="fr-CH" dirty="0" err="1">
                <a:latin typeface="Gill Sans Nova Light"/>
              </a:rPr>
              <a:t>burns</a:t>
            </a:r>
            <a:r>
              <a:rPr lang="fr-CH" dirty="0">
                <a:latin typeface="Gill Sans Nova Light"/>
              </a:rPr>
              <a:t> </a:t>
            </a:r>
            <a:r>
              <a:rPr lang="fr-CH" dirty="0" err="1">
                <a:latin typeface="Gill Sans Nova Light"/>
              </a:rPr>
              <a:t>appear</a:t>
            </a:r>
            <a:r>
              <a:rPr lang="fr-CH" dirty="0">
                <a:latin typeface="Gill Sans Nova Light"/>
              </a:rPr>
              <a:t> </a:t>
            </a:r>
            <a:r>
              <a:rPr lang="fr-CH" dirty="0" err="1">
                <a:latin typeface="Gill Sans Nova Light"/>
              </a:rPr>
              <a:t>from</a:t>
            </a:r>
            <a:r>
              <a:rPr lang="fr-CH" dirty="0">
                <a:latin typeface="Gill Sans Nova Light"/>
              </a:rPr>
              <a:t> 2 Gy</a:t>
            </a:r>
          </a:p>
          <a:p>
            <a:pPr marL="742950" lvl="1" indent="-285750">
              <a:buFont typeface="Arial" panose="020B0604020202020204" pitchFamily="34" charset="0"/>
              <a:buChar char="•"/>
            </a:pPr>
            <a:r>
              <a:rPr lang="fr-CH" dirty="0">
                <a:latin typeface="Gill Sans Nova Light"/>
              </a:rPr>
              <a:t>A long </a:t>
            </a:r>
            <a:r>
              <a:rPr lang="fr-CH" dirty="0" err="1">
                <a:latin typeface="Gill Sans Nova Light"/>
              </a:rPr>
              <a:t>procedure</a:t>
            </a:r>
            <a:r>
              <a:rPr lang="fr-CH" dirty="0">
                <a:latin typeface="Gill Sans Nova Light"/>
              </a:rPr>
              <a:t>, </a:t>
            </a:r>
          </a:p>
          <a:p>
            <a:pPr marL="742950" lvl="1" indent="-285750">
              <a:buFont typeface="Arial" panose="020B0604020202020204" pitchFamily="34" charset="0"/>
              <a:buChar char="•"/>
            </a:pPr>
            <a:r>
              <a:rPr lang="fr-CH" dirty="0">
                <a:latin typeface="Gill Sans Nova Light"/>
              </a:rPr>
              <a:t>A corpulent patient, </a:t>
            </a:r>
          </a:p>
          <a:p>
            <a:pPr marL="742950" lvl="1" indent="-285750">
              <a:buFont typeface="Arial" panose="020B0604020202020204" pitchFamily="34" charset="0"/>
              <a:buChar char="•"/>
            </a:pPr>
            <a:r>
              <a:rPr lang="fr-CH" dirty="0">
                <a:latin typeface="Gill Sans Nova Light"/>
              </a:rPr>
              <a:t>An irradiation in LAT </a:t>
            </a:r>
            <a:r>
              <a:rPr lang="fr-CH" dirty="0" err="1">
                <a:latin typeface="Gill Sans Nova Light"/>
              </a:rPr>
              <a:t>increase</a:t>
            </a:r>
            <a:r>
              <a:rPr lang="fr-CH" dirty="0">
                <a:latin typeface="Gill Sans Nova Light"/>
              </a:rPr>
              <a:t> the </a:t>
            </a:r>
            <a:r>
              <a:rPr lang="fr-CH" dirty="0" err="1">
                <a:latin typeface="Gill Sans Nova Light"/>
              </a:rPr>
              <a:t>risks</a:t>
            </a:r>
            <a:endParaRPr lang="fr-CH" dirty="0">
              <a:latin typeface="Gill Sans Nova Light"/>
            </a:endParaRPr>
          </a:p>
          <a:p>
            <a:endParaRPr lang="fr-CH" dirty="0">
              <a:latin typeface="Gill Sans Nova Light"/>
            </a:endParaRPr>
          </a:p>
          <a:p>
            <a:r>
              <a:rPr lang="fr-CH" dirty="0">
                <a:latin typeface="Gill Sans Nova Light"/>
              </a:rPr>
              <a:t>It </a:t>
            </a:r>
            <a:r>
              <a:rPr lang="fr-CH" dirty="0" err="1">
                <a:latin typeface="Gill Sans Nova Light"/>
              </a:rPr>
              <a:t>is</a:t>
            </a:r>
            <a:r>
              <a:rPr lang="fr-CH" dirty="0">
                <a:latin typeface="Gill Sans Nova Light"/>
              </a:rPr>
              <a:t> </a:t>
            </a:r>
            <a:r>
              <a:rPr lang="fr-CH" dirty="0" err="1">
                <a:latin typeface="Gill Sans Nova Light"/>
              </a:rPr>
              <a:t>necessary</a:t>
            </a:r>
            <a:r>
              <a:rPr lang="fr-CH" dirty="0">
                <a:latin typeface="Gill Sans Nova Light"/>
              </a:rPr>
              <a:t> :</a:t>
            </a:r>
          </a:p>
          <a:p>
            <a:pPr marL="742950" lvl="1" indent="-285750">
              <a:buFont typeface="Arial" panose="020B0604020202020204" pitchFamily="34" charset="0"/>
              <a:buChar char="•"/>
            </a:pPr>
            <a:r>
              <a:rPr lang="fr-CH" dirty="0">
                <a:latin typeface="Gill Sans Nova Light"/>
              </a:rPr>
              <a:t>To change the angle of incidence;</a:t>
            </a:r>
          </a:p>
          <a:p>
            <a:pPr marL="742950" lvl="1" indent="-285750">
              <a:buFont typeface="Arial" panose="020B0604020202020204" pitchFamily="34" charset="0"/>
              <a:buChar char="•"/>
            </a:pPr>
            <a:r>
              <a:rPr lang="fr-CH" dirty="0" err="1">
                <a:latin typeface="Gill Sans Nova Light"/>
              </a:rPr>
              <a:t>Warn</a:t>
            </a:r>
            <a:r>
              <a:rPr lang="fr-CH" dirty="0">
                <a:latin typeface="Gill Sans Nova Light"/>
              </a:rPr>
              <a:t> the </a:t>
            </a:r>
            <a:r>
              <a:rPr lang="fr-CH" dirty="0" err="1">
                <a:latin typeface="Gill Sans Nova Light"/>
              </a:rPr>
              <a:t>operator</a:t>
            </a:r>
            <a:r>
              <a:rPr lang="fr-CH" dirty="0">
                <a:latin typeface="Gill Sans Nova Light"/>
              </a:rPr>
              <a:t> </a:t>
            </a:r>
            <a:r>
              <a:rPr lang="fr-CH" dirty="0" err="1">
                <a:latin typeface="Gill Sans Nova Light"/>
              </a:rPr>
              <a:t>when</a:t>
            </a:r>
            <a:r>
              <a:rPr lang="fr-CH" dirty="0">
                <a:latin typeface="Gill Sans Nova Light"/>
              </a:rPr>
              <a:t> the dose </a:t>
            </a:r>
            <a:r>
              <a:rPr lang="fr-CH" dirty="0" err="1">
                <a:latin typeface="Gill Sans Nova Light"/>
              </a:rPr>
              <a:t>is</a:t>
            </a:r>
            <a:r>
              <a:rPr lang="fr-CH" dirty="0">
                <a:latin typeface="Gill Sans Nova Light"/>
              </a:rPr>
              <a:t> </a:t>
            </a:r>
            <a:r>
              <a:rPr lang="fr-CH" dirty="0" err="1">
                <a:latin typeface="Gill Sans Nova Light"/>
              </a:rPr>
              <a:t>too</a:t>
            </a:r>
            <a:r>
              <a:rPr lang="fr-CH" dirty="0">
                <a:latin typeface="Gill Sans Nova Light"/>
              </a:rPr>
              <a:t> high in </a:t>
            </a:r>
            <a:r>
              <a:rPr lang="fr-CH" dirty="0" err="1">
                <a:latin typeface="Gill Sans Nova Light"/>
              </a:rPr>
              <a:t>order</a:t>
            </a:r>
            <a:r>
              <a:rPr lang="fr-CH" dirty="0">
                <a:latin typeface="Gill Sans Nova Light"/>
              </a:rPr>
              <a:t> to </a:t>
            </a:r>
            <a:r>
              <a:rPr lang="fr-CH" dirty="0" err="1">
                <a:latin typeface="Gill Sans Nova Light"/>
              </a:rPr>
              <a:t>quickly</a:t>
            </a:r>
            <a:r>
              <a:rPr lang="fr-CH" dirty="0">
                <a:latin typeface="Gill Sans Nova Light"/>
              </a:rPr>
              <a:t> finish the  </a:t>
            </a:r>
            <a:r>
              <a:rPr lang="fr-CH" dirty="0" err="1">
                <a:latin typeface="Gill Sans Nova Light"/>
              </a:rPr>
              <a:t>procedure</a:t>
            </a:r>
            <a:r>
              <a:rPr lang="fr-CH" dirty="0">
                <a:latin typeface="Gill Sans Nova Light"/>
              </a:rPr>
              <a:t> or </a:t>
            </a:r>
            <a:r>
              <a:rPr lang="fr-CH" dirty="0" err="1">
                <a:latin typeface="Gill Sans Nova Light"/>
              </a:rPr>
              <a:t>ask</a:t>
            </a:r>
            <a:r>
              <a:rPr lang="fr-CH" dirty="0">
                <a:latin typeface="Gill Sans Nova Light"/>
              </a:rPr>
              <a:t> for help </a:t>
            </a:r>
            <a:r>
              <a:rPr lang="fr-CH" dirty="0" err="1">
                <a:latin typeface="Gill Sans Nova Light"/>
              </a:rPr>
              <a:t>from</a:t>
            </a:r>
            <a:r>
              <a:rPr lang="fr-CH" dirty="0">
                <a:latin typeface="Gill Sans Nova Light"/>
              </a:rPr>
              <a:t> a «senior»</a:t>
            </a:r>
          </a:p>
          <a:p>
            <a:endParaRPr lang="fr-CH" dirty="0">
              <a:latin typeface="Gill Sans Nova Light"/>
            </a:endParaRPr>
          </a:p>
          <a:p>
            <a:r>
              <a:rPr lang="fr-CH" dirty="0">
                <a:latin typeface="Gill Sans Nova Light"/>
              </a:rPr>
              <a:t>The patient </a:t>
            </a:r>
            <a:r>
              <a:rPr lang="fr-CH" dirty="0" err="1">
                <a:latin typeface="Gill Sans Nova Light"/>
              </a:rPr>
              <a:t>should</a:t>
            </a:r>
            <a:r>
              <a:rPr lang="fr-CH" dirty="0">
                <a:latin typeface="Gill Sans Nova Light"/>
              </a:rPr>
              <a:t> </a:t>
            </a:r>
            <a:r>
              <a:rPr lang="fr-CH" dirty="0" err="1">
                <a:latin typeface="Gill Sans Nova Light"/>
              </a:rPr>
              <a:t>be</a:t>
            </a:r>
            <a:r>
              <a:rPr lang="fr-CH" dirty="0">
                <a:latin typeface="Gill Sans Nova Light"/>
              </a:rPr>
              <a:t> </a:t>
            </a:r>
            <a:r>
              <a:rPr lang="fr-CH" dirty="0" err="1">
                <a:latin typeface="Gill Sans Nova Light"/>
              </a:rPr>
              <a:t>warned</a:t>
            </a:r>
            <a:r>
              <a:rPr lang="fr-CH" dirty="0">
                <a:latin typeface="Gill Sans Nova Light"/>
              </a:rPr>
              <a:t> and </a:t>
            </a:r>
            <a:r>
              <a:rPr lang="fr-CH" dirty="0" err="1">
                <a:latin typeface="Gill Sans Nova Light"/>
              </a:rPr>
              <a:t>monitored</a:t>
            </a:r>
            <a:r>
              <a:rPr lang="fr-CH" dirty="0">
                <a:latin typeface="Gill Sans Nova Light"/>
              </a:rPr>
              <a:t> for a dose </a:t>
            </a:r>
            <a:r>
              <a:rPr lang="fr-CH" dirty="0" err="1">
                <a:latin typeface="Gill Sans Nova Light"/>
              </a:rPr>
              <a:t>greater</a:t>
            </a:r>
            <a:r>
              <a:rPr lang="fr-CH" dirty="0">
                <a:latin typeface="Gill Sans Nova Light"/>
              </a:rPr>
              <a:t> </a:t>
            </a:r>
            <a:r>
              <a:rPr lang="fr-CH" dirty="0" err="1">
                <a:latin typeface="Gill Sans Nova Light"/>
              </a:rPr>
              <a:t>than</a:t>
            </a:r>
            <a:r>
              <a:rPr lang="fr-CH" dirty="0">
                <a:latin typeface="Gill Sans Nova Light"/>
              </a:rPr>
              <a:t> 5 Gy </a:t>
            </a:r>
          </a:p>
        </p:txBody>
      </p:sp>
      <p:sp>
        <p:nvSpPr>
          <p:cNvPr id="18" name="ZoneTexte 17"/>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9" name="Connecteur droit 18"/>
          <p:cNvCxnSpPr>
            <a:endCxn id="18"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967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Fundamental</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quantities</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872555" y="1300711"/>
            <a:ext cx="1351652" cy="400110"/>
          </a:xfrm>
          <a:prstGeom prst="rect">
            <a:avLst/>
          </a:prstGeom>
          <a:noFill/>
        </p:spPr>
        <p:txBody>
          <a:bodyPr wrap="none" rtlCol="0">
            <a:spAutoFit/>
          </a:bodyPr>
          <a:lstStyle/>
          <a:p>
            <a:r>
              <a:rPr lang="fr-CH" sz="2000" u="sng" dirty="0" err="1">
                <a:solidFill>
                  <a:srgbClr val="000000"/>
                </a:solidFill>
                <a:latin typeface="Gill Sans Nova Light"/>
                <a:cs typeface="Gill Sans Light" panose="020B0302020104020203"/>
              </a:rPr>
              <a:t>Summary</a:t>
            </a:r>
            <a:r>
              <a:rPr lang="fr-CH" sz="2000" u="sng" dirty="0">
                <a:solidFill>
                  <a:srgbClr val="000000"/>
                </a:solidFill>
                <a:latin typeface="Gill Sans Nova Light"/>
                <a:cs typeface="Gill Sans Light" panose="020B0302020104020203"/>
              </a:rPr>
              <a:t>:</a:t>
            </a:r>
          </a:p>
        </p:txBody>
      </p:sp>
      <p:sp>
        <p:nvSpPr>
          <p:cNvPr id="18" name="ZoneTexte 17"/>
          <p:cNvSpPr txBox="1"/>
          <p:nvPr/>
        </p:nvSpPr>
        <p:spPr>
          <a:xfrm rot="16200000">
            <a:off x="-1043764" y="4200576"/>
            <a:ext cx="2936615" cy="369332"/>
          </a:xfrm>
          <a:prstGeom prst="rect">
            <a:avLst/>
          </a:prstGeom>
          <a:noFill/>
        </p:spPr>
        <p:txBody>
          <a:bodyPr wrap="square" rtlCol="0">
            <a:spAutoFit/>
          </a:bodyPr>
          <a:lstStyle/>
          <a:p>
            <a:r>
              <a:rPr lang="fr-CH" dirty="0"/>
              <a:t>FUNDAMENTAL QUANTITIES</a:t>
            </a:r>
          </a:p>
        </p:txBody>
      </p:sp>
      <p:cxnSp>
        <p:nvCxnSpPr>
          <p:cNvPr id="19" name="Connecteur droit 18"/>
          <p:cNvCxnSpPr>
            <a:endCxn id="18" idx="3"/>
          </p:cNvCxnSpPr>
          <p:nvPr/>
        </p:nvCxnSpPr>
        <p:spPr>
          <a:xfrm>
            <a:off x="424543" y="735895"/>
            <a:ext cx="0" cy="21810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27"/>
          <p:cNvSpPr txBox="1">
            <a:spLocks noChangeArrowheads="1"/>
          </p:cNvSpPr>
          <p:nvPr/>
        </p:nvSpPr>
        <p:spPr bwMode="auto">
          <a:xfrm>
            <a:off x="2500884" y="1881277"/>
            <a:ext cx="30289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r>
              <a:rPr lang="en-US" altLang="fr-FR" sz="2000" dirty="0">
                <a:latin typeface="Gill Sans Nova Light"/>
              </a:rPr>
              <a:t>Short term</a:t>
            </a:r>
          </a:p>
          <a:p>
            <a:pPr lvl="1"/>
            <a:r>
              <a:rPr lang="en-US" altLang="fr-FR" sz="1800" dirty="0">
                <a:latin typeface="Gill Sans Nova Light"/>
              </a:rPr>
              <a:t>Deterministic effect</a:t>
            </a:r>
          </a:p>
          <a:p>
            <a:pPr lvl="1"/>
            <a:r>
              <a:rPr lang="en-US" altLang="fr-FR" sz="1800" dirty="0">
                <a:solidFill>
                  <a:srgbClr val="FF0000"/>
                </a:solidFill>
                <a:latin typeface="Gill Sans Nova Light"/>
              </a:rPr>
              <a:t>No surprise</a:t>
            </a:r>
          </a:p>
          <a:p>
            <a:pPr lvl="1"/>
            <a:endParaRPr lang="en-US" altLang="fr-FR" sz="1800" dirty="0">
              <a:solidFill>
                <a:srgbClr val="FF0000"/>
              </a:solidFill>
              <a:latin typeface="Gill Sans Nova Light"/>
            </a:endParaRPr>
          </a:p>
          <a:p>
            <a:pPr lvl="1"/>
            <a:endParaRPr lang="en-US" altLang="fr-FR" sz="1800" dirty="0">
              <a:solidFill>
                <a:srgbClr val="FF0000"/>
              </a:solidFill>
              <a:latin typeface="Gill Sans Nova Light"/>
            </a:endParaRPr>
          </a:p>
          <a:p>
            <a:pPr marL="457200" lvl="1" indent="0">
              <a:buNone/>
            </a:pPr>
            <a:endParaRPr lang="en-US" altLang="fr-FR" sz="1800" dirty="0">
              <a:solidFill>
                <a:srgbClr val="FF0000"/>
              </a:solidFill>
              <a:latin typeface="Gill Sans Nova Light"/>
            </a:endParaRPr>
          </a:p>
          <a:p>
            <a:r>
              <a:rPr lang="en-US" altLang="fr-FR" sz="2000" dirty="0">
                <a:latin typeface="Gill Sans Nova Light"/>
              </a:rPr>
              <a:t>Dose indicator</a:t>
            </a:r>
          </a:p>
          <a:p>
            <a:pPr lvl="1"/>
            <a:r>
              <a:rPr lang="en-US" altLang="fr-FR" sz="1800" dirty="0" err="1">
                <a:latin typeface="Gill Sans Nova Light"/>
              </a:rPr>
              <a:t>Kerma</a:t>
            </a:r>
            <a:r>
              <a:rPr lang="en-US" altLang="fr-FR" sz="1800" dirty="0">
                <a:latin typeface="Gill Sans Nova Light"/>
              </a:rPr>
              <a:t> at IRP</a:t>
            </a:r>
          </a:p>
          <a:p>
            <a:pPr lvl="2"/>
            <a:r>
              <a:rPr lang="en-US" altLang="fr-FR" sz="1600" dirty="0">
                <a:latin typeface="Gill Sans Nova Light"/>
              </a:rPr>
              <a:t>Representative of:</a:t>
            </a:r>
          </a:p>
          <a:p>
            <a:pPr lvl="3"/>
            <a:r>
              <a:rPr lang="en-US" altLang="fr-FR" sz="1600" dirty="0">
                <a:latin typeface="Gill Sans Nova Light"/>
              </a:rPr>
              <a:t>Peak skin dose </a:t>
            </a:r>
          </a:p>
          <a:p>
            <a:pPr>
              <a:buFont typeface="Wingdings" panose="05000000000000000000" pitchFamily="2" charset="2"/>
              <a:buNone/>
            </a:pPr>
            <a:endParaRPr lang="en-US" altLang="fr-FR" sz="2000" dirty="0">
              <a:latin typeface="Gill Sans Nova Light"/>
            </a:endParaRPr>
          </a:p>
        </p:txBody>
      </p:sp>
      <p:sp>
        <p:nvSpPr>
          <p:cNvPr id="12" name="AutoShape 1029"/>
          <p:cNvSpPr>
            <a:spLocks noChangeArrowheads="1"/>
          </p:cNvSpPr>
          <p:nvPr/>
        </p:nvSpPr>
        <p:spPr bwMode="auto">
          <a:xfrm>
            <a:off x="3843909" y="3158723"/>
            <a:ext cx="342900" cy="551354"/>
          </a:xfrm>
          <a:prstGeom prst="downArrow">
            <a:avLst>
              <a:gd name="adj1" fmla="val 50000"/>
              <a:gd name="adj2" fmla="val 625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fr-CH" altLang="fr-FR" sz="1350">
              <a:latin typeface="Arial" panose="020B0604020202020204" pitchFamily="34" charset="0"/>
            </a:endParaRPr>
          </a:p>
        </p:txBody>
      </p:sp>
      <p:sp>
        <p:nvSpPr>
          <p:cNvPr id="13" name="Rectangle 1028"/>
          <p:cNvSpPr txBox="1">
            <a:spLocks noChangeArrowheads="1"/>
          </p:cNvSpPr>
          <p:nvPr/>
        </p:nvSpPr>
        <p:spPr bwMode="auto">
          <a:xfrm>
            <a:off x="6872859" y="1881277"/>
            <a:ext cx="30289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r>
              <a:rPr lang="en-US" altLang="fr-FR" sz="2000" dirty="0">
                <a:latin typeface="Gill Sans Nova Light"/>
              </a:rPr>
              <a:t>Long term</a:t>
            </a:r>
          </a:p>
          <a:p>
            <a:pPr lvl="1"/>
            <a:r>
              <a:rPr lang="en-US" altLang="fr-FR" sz="1800" dirty="0">
                <a:latin typeface="Gill Sans Nova Light"/>
              </a:rPr>
              <a:t>Stochastic</a:t>
            </a:r>
          </a:p>
          <a:p>
            <a:pPr lvl="1"/>
            <a:r>
              <a:rPr lang="en-US" altLang="fr-FR" sz="1800" dirty="0">
                <a:solidFill>
                  <a:srgbClr val="FF0000"/>
                </a:solidFill>
                <a:latin typeface="Gill Sans Nova Light"/>
              </a:rPr>
              <a:t>To be optimized</a:t>
            </a:r>
          </a:p>
          <a:p>
            <a:pPr lvl="1"/>
            <a:endParaRPr lang="en-US" altLang="fr-FR" sz="1800" dirty="0">
              <a:solidFill>
                <a:srgbClr val="FF0000"/>
              </a:solidFill>
              <a:latin typeface="Gill Sans Nova Light"/>
            </a:endParaRPr>
          </a:p>
          <a:p>
            <a:pPr lvl="1"/>
            <a:endParaRPr lang="en-US" altLang="fr-FR" sz="1800" dirty="0">
              <a:solidFill>
                <a:srgbClr val="FF0000"/>
              </a:solidFill>
              <a:latin typeface="Gill Sans Nova Light"/>
            </a:endParaRPr>
          </a:p>
          <a:p>
            <a:pPr marL="457200" lvl="1" indent="0">
              <a:buNone/>
            </a:pPr>
            <a:endParaRPr lang="en-US" altLang="fr-FR" sz="1800" dirty="0">
              <a:solidFill>
                <a:srgbClr val="FF0000"/>
              </a:solidFill>
              <a:latin typeface="Gill Sans Nova Light"/>
            </a:endParaRPr>
          </a:p>
          <a:p>
            <a:r>
              <a:rPr lang="en-US" altLang="fr-FR" sz="2000" dirty="0">
                <a:latin typeface="Gill Sans Nova Light"/>
              </a:rPr>
              <a:t>Dose indicator</a:t>
            </a:r>
          </a:p>
          <a:p>
            <a:pPr lvl="1"/>
            <a:r>
              <a:rPr lang="en-US" altLang="fr-FR" sz="1800" dirty="0">
                <a:latin typeface="Gill Sans Nova Light"/>
              </a:rPr>
              <a:t>KAP</a:t>
            </a:r>
          </a:p>
          <a:p>
            <a:pPr lvl="2"/>
            <a:r>
              <a:rPr lang="en-US" altLang="fr-FR" sz="1600" dirty="0">
                <a:latin typeface="Gill Sans Nova Light"/>
              </a:rPr>
              <a:t>Representative of:</a:t>
            </a:r>
          </a:p>
          <a:p>
            <a:pPr lvl="3"/>
            <a:r>
              <a:rPr lang="en-US" altLang="fr-FR" sz="1600" dirty="0">
                <a:latin typeface="Gill Sans Nova Light"/>
              </a:rPr>
              <a:t>Effective dose</a:t>
            </a:r>
          </a:p>
        </p:txBody>
      </p:sp>
      <p:sp>
        <p:nvSpPr>
          <p:cNvPr id="14" name="AutoShape 1029"/>
          <p:cNvSpPr>
            <a:spLocks noChangeArrowheads="1"/>
          </p:cNvSpPr>
          <p:nvPr/>
        </p:nvSpPr>
        <p:spPr bwMode="auto">
          <a:xfrm>
            <a:off x="8044434" y="3158723"/>
            <a:ext cx="342900" cy="551354"/>
          </a:xfrm>
          <a:prstGeom prst="downArrow">
            <a:avLst>
              <a:gd name="adj1" fmla="val 50000"/>
              <a:gd name="adj2" fmla="val 625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fr-CH" altLang="fr-FR" sz="1350">
              <a:latin typeface="Arial" panose="020B0604020202020204" pitchFamily="34" charset="0"/>
            </a:endParaRPr>
          </a:p>
        </p:txBody>
      </p:sp>
    </p:spTree>
    <p:extLst>
      <p:ext uri="{BB962C8B-B14F-4D97-AF65-F5344CB8AC3E}">
        <p14:creationId xmlns:p14="http://schemas.microsoft.com/office/powerpoint/2010/main" val="863378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7068457" y="5236890"/>
            <a:ext cx="5123543" cy="1477328"/>
          </a:xfrm>
          <a:prstGeom prst="rect">
            <a:avLst/>
          </a:prstGeom>
          <a:solidFill>
            <a:schemeClr val="bg1"/>
          </a:solidFill>
        </p:spPr>
        <p:txBody>
          <a:bodyPr wrap="square" rtlCol="0">
            <a:spAutoFit/>
          </a:bodyPr>
          <a:lstStyle/>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p:txBody>
      </p:sp>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68</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14034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9999"/>
          <a:stretch/>
        </p:blipFill>
        <p:spPr>
          <a:xfrm>
            <a:off x="1057221" y="365760"/>
            <a:ext cx="9017439" cy="6172245"/>
          </a:xfrm>
          <a:prstGeom prst="rect">
            <a:avLst/>
          </a:prstGeom>
        </p:spPr>
      </p:pic>
      <p:sp>
        <p:nvSpPr>
          <p:cNvPr id="12" name="Titre 1">
            <a:extLst>
              <a:ext uri="{FF2B5EF4-FFF2-40B4-BE49-F238E27FC236}">
                <a16:creationId xmlns:a16="http://schemas.microsoft.com/office/drawing/2014/main" id="{14801ABD-7339-4C70-82A3-696BE8EF14DF}"/>
              </a:ext>
            </a:extLst>
          </p:cNvPr>
          <p:cNvSpPr txBox="1">
            <a:spLocks/>
          </p:cNvSpPr>
          <p:nvPr/>
        </p:nvSpPr>
        <p:spPr>
          <a:xfrm>
            <a:off x="6462681" y="4961084"/>
            <a:ext cx="5007037" cy="1665028"/>
          </a:xfrm>
          <a:prstGeom prst="rect">
            <a:avLst/>
          </a:prstGeom>
          <a:solidFill>
            <a:schemeClr val="bg1"/>
          </a:solidFill>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5400" b="1" spc="-150" dirty="0">
                <a:latin typeface="Gill Sans MT" panose="020B0502020104020203" pitchFamily="34" charset="0"/>
              </a:rPr>
              <a:t>RADIATION PROTECTION</a:t>
            </a:r>
          </a:p>
          <a:p>
            <a:pPr algn="l"/>
            <a:r>
              <a:rPr lang="fr-FR" sz="5400" b="1" spc="-150" dirty="0">
                <a:latin typeface="Gill Sans MT" panose="020B0502020104020203" pitchFamily="34" charset="0"/>
              </a:rPr>
              <a:t>For the patient</a:t>
            </a:r>
          </a:p>
        </p:txBody>
      </p:sp>
    </p:spTree>
    <p:extLst>
      <p:ext uri="{BB962C8B-B14F-4D97-AF65-F5344CB8AC3E}">
        <p14:creationId xmlns:p14="http://schemas.microsoft.com/office/powerpoint/2010/main" val="4053396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69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 to the</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patient  </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4" name="ZoneTexte 13"/>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6" name="Connecteur droit 15"/>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2"/>
          <p:cNvSpPr txBox="1">
            <a:spLocks/>
          </p:cNvSpPr>
          <p:nvPr/>
        </p:nvSpPr>
        <p:spPr>
          <a:xfrm>
            <a:off x="2506227" y="1966552"/>
            <a:ext cx="8031832" cy="42369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Helvetica" panose="020B0604020202030204" pitchFamily="34" charset="0"/>
              </a:rPr>
              <a:t>How can we decrease the patient exposure ?</a:t>
            </a:r>
            <a:endParaRPr lang="fr-CH" sz="2800" dirty="0">
              <a:latin typeface="Helvetica" panose="020B060402020203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891" y="2561512"/>
            <a:ext cx="3175000" cy="3175000"/>
          </a:xfrm>
          <a:prstGeom prst="rect">
            <a:avLst/>
          </a:prstGeom>
        </p:spPr>
      </p:pic>
    </p:spTree>
    <p:extLst>
      <p:ext uri="{BB962C8B-B14F-4D97-AF65-F5344CB8AC3E}">
        <p14:creationId xmlns:p14="http://schemas.microsoft.com/office/powerpoint/2010/main" val="326897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Radiography</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et </a:t>
            </a:r>
            <a:r>
              <a:rPr kumimoji="0" lang="fr-FR" sz="4400" b="1" i="0" u="none" strike="noStrike" kern="1200" cap="none" spc="-150" normalizeH="0" noProof="0" dirty="0" err="1">
                <a:ln>
                  <a:noFill/>
                </a:ln>
                <a:solidFill>
                  <a:srgbClr val="000000"/>
                </a:solidFill>
                <a:effectLst/>
                <a:uLnTx/>
                <a:uFillTx/>
                <a:latin typeface="Gill Sans MT"/>
                <a:ea typeface="+mj-ea"/>
                <a:cs typeface="Gill Sans" panose="020B0502020104020203" pitchFamily="34" charset="-79"/>
              </a:rPr>
              <a:t>fluoroscopy</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5" name="Espace réservé du texte 10">
            <a:extLst>
              <a:ext uri="{FF2B5EF4-FFF2-40B4-BE49-F238E27FC236}">
                <a16:creationId xmlns:a16="http://schemas.microsoft.com/office/drawing/2014/main" id="{2DDA8123-7ECD-2A44-A629-7F2DB0D01D34}"/>
              </a:ext>
            </a:extLst>
          </p:cNvPr>
          <p:cNvSpPr txBox="1">
            <a:spLocks/>
          </p:cNvSpPr>
          <p:nvPr/>
        </p:nvSpPr>
        <p:spPr>
          <a:xfrm>
            <a:off x="872555" y="1745168"/>
            <a:ext cx="4791266" cy="3099153"/>
          </a:xfrm>
          <a:prstGeom prst="rect">
            <a:avLst/>
          </a:prstGeom>
        </p:spPr>
        <p:txBody>
          <a:bodyPr vert="horz" lIns="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fr-FR" b="1" dirty="0">
                <a:solidFill>
                  <a:srgbClr val="000000"/>
                </a:solidFill>
                <a:latin typeface="Gill Sans Nova Light"/>
              </a:rPr>
              <a:t>Similarities</a:t>
            </a:r>
          </a:p>
          <a:p>
            <a:r>
              <a:rPr lang="en-US" altLang="fr-FR" dirty="0">
                <a:solidFill>
                  <a:srgbClr val="000000"/>
                </a:solidFill>
                <a:latin typeface="Gill Sans Nova Light"/>
              </a:rPr>
              <a:t>Projection of the anatomy</a:t>
            </a:r>
          </a:p>
          <a:p>
            <a:r>
              <a:rPr lang="en-US" altLang="fr-FR" dirty="0">
                <a:solidFill>
                  <a:srgbClr val="000000"/>
                </a:solidFill>
                <a:latin typeface="Gill Sans Nova Light"/>
              </a:rPr>
              <a:t>Similar X-ray kV range but beam energy might vary</a:t>
            </a:r>
          </a:p>
          <a:p>
            <a:r>
              <a:rPr lang="en-US" altLang="fr-FR" dirty="0">
                <a:solidFill>
                  <a:srgbClr val="000000"/>
                </a:solidFill>
                <a:latin typeface="Gill Sans Nova Light"/>
              </a:rPr>
              <a:t>Image detector: different for analog/similar for digital </a:t>
            </a:r>
          </a:p>
          <a:p>
            <a:pPr marL="0" indent="0">
              <a:buNone/>
            </a:pPr>
            <a:endParaRPr lang="en-US" altLang="fr-FR" dirty="0">
              <a:solidFill>
                <a:srgbClr val="000000"/>
              </a:solidFill>
              <a:latin typeface="Gill Sans Nova Light"/>
            </a:endParaRPr>
          </a:p>
          <a:p>
            <a:endParaRPr lang="en-US" altLang="fr-FR" dirty="0">
              <a:latin typeface="Helvetica" panose="020B0604020202030204" pitchFamily="34" charset="0"/>
            </a:endParaRPr>
          </a:p>
          <a:p>
            <a:endParaRPr lang="en-US" altLang="fr-FR" dirty="0">
              <a:latin typeface="Helvetica" panose="020B0604020202030204" pitchFamily="34" charset="0"/>
            </a:endParaRPr>
          </a:p>
          <a:p>
            <a:endParaRPr lang="en-US" altLang="fr-FR" dirty="0">
              <a:latin typeface="Helvetica" panose="020B0604020202030204" pitchFamily="34" charset="0"/>
            </a:endParaRPr>
          </a:p>
          <a:p>
            <a:endParaRPr lang="en-US" altLang="fr-FR" dirty="0">
              <a:latin typeface="Helvetica" panose="020B0604020202030204" pitchFamily="34" charset="0"/>
            </a:endParaRP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INTRODUCTION</a:t>
            </a:r>
          </a:p>
        </p:txBody>
      </p:sp>
      <p:cxnSp>
        <p:nvCxnSpPr>
          <p:cNvPr id="16" name="Connecteur droit 15"/>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10">
            <a:extLst>
              <a:ext uri="{FF2B5EF4-FFF2-40B4-BE49-F238E27FC236}">
                <a16:creationId xmlns:a16="http://schemas.microsoft.com/office/drawing/2014/main" id="{2DDA8123-7ECD-2A44-A629-7F2DB0D01D34}"/>
              </a:ext>
            </a:extLst>
          </p:cNvPr>
          <p:cNvSpPr txBox="1">
            <a:spLocks/>
          </p:cNvSpPr>
          <p:nvPr/>
        </p:nvSpPr>
        <p:spPr>
          <a:xfrm>
            <a:off x="6705409" y="1745167"/>
            <a:ext cx="4791266" cy="3099153"/>
          </a:xfrm>
          <a:prstGeom prst="rect">
            <a:avLst/>
          </a:prstGeom>
        </p:spPr>
        <p:txBody>
          <a:bodyPr vert="horz" lIns="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fr-FR" b="1" dirty="0">
                <a:solidFill>
                  <a:srgbClr val="000000"/>
                </a:solidFill>
                <a:latin typeface="Gill Sans Nova Light"/>
              </a:rPr>
              <a:t>Differences</a:t>
            </a:r>
          </a:p>
          <a:p>
            <a:r>
              <a:rPr lang="en-US" altLang="fr-FR" dirty="0">
                <a:solidFill>
                  <a:srgbClr val="000000"/>
                </a:solidFill>
                <a:latin typeface="Gill Sans Nova Light"/>
              </a:rPr>
              <a:t>Recording of moving structures (dynamic)</a:t>
            </a:r>
          </a:p>
          <a:p>
            <a:r>
              <a:rPr lang="en-US" altLang="fr-FR" dirty="0">
                <a:solidFill>
                  <a:srgbClr val="000000"/>
                </a:solidFill>
                <a:latin typeface="Gill Sans Nova Light"/>
              </a:rPr>
              <a:t>Order of magnitude of patient/staff exposure</a:t>
            </a:r>
          </a:p>
          <a:p>
            <a:r>
              <a:rPr lang="en-US" altLang="fr-FR" dirty="0">
                <a:solidFill>
                  <a:srgbClr val="000000"/>
                </a:solidFill>
                <a:latin typeface="Gill Sans Nova Light"/>
              </a:rPr>
              <a:t>Fluoroscopy requires puncture (vessel entry)</a:t>
            </a:r>
            <a:endParaRPr lang="en-US" altLang="fr-FR" dirty="0">
              <a:solidFill>
                <a:srgbClr val="FF0000"/>
              </a:solidFill>
              <a:latin typeface="Gill Sans Nova Light"/>
            </a:endParaRPr>
          </a:p>
          <a:p>
            <a:r>
              <a:rPr lang="en-US" altLang="fr-FR" dirty="0">
                <a:solidFill>
                  <a:srgbClr val="000000"/>
                </a:solidFill>
                <a:latin typeface="Gill Sans Nova Light"/>
              </a:rPr>
              <a:t>Diagnostic/therapeutic</a:t>
            </a:r>
          </a:p>
          <a:p>
            <a:endParaRPr lang="en-US" altLang="fr-FR" dirty="0">
              <a:latin typeface="Helvetica" panose="020B0604020202030204" pitchFamily="34" charset="0"/>
            </a:endParaRPr>
          </a:p>
          <a:p>
            <a:endParaRPr lang="en-US" altLang="fr-FR" dirty="0">
              <a:latin typeface="Helvetica" panose="020B0604020202030204" pitchFamily="34" charset="0"/>
            </a:endParaRPr>
          </a:p>
          <a:p>
            <a:endParaRPr lang="en-US" altLang="fr-FR" dirty="0">
              <a:latin typeface="Helvetica" panose="020B0604020202030204" pitchFamily="34" charset="0"/>
            </a:endParaRPr>
          </a:p>
          <a:p>
            <a:endParaRPr lang="en-US" altLang="fr-FR" dirty="0">
              <a:latin typeface="Helvetica" panose="020B0604020202030204" pitchFamily="34" charset="0"/>
            </a:endParaRPr>
          </a:p>
        </p:txBody>
      </p:sp>
    </p:spTree>
    <p:extLst>
      <p:ext uri="{BB962C8B-B14F-4D97-AF65-F5344CB8AC3E}">
        <p14:creationId xmlns:p14="http://schemas.microsoft.com/office/powerpoint/2010/main" val="15353775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70</a:t>
            </a:fld>
            <a:endParaRPr lang="fr-CH" dirty="0">
              <a:solidFill>
                <a:schemeClr val="tx1"/>
              </a:solidFill>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Radiation protection</a:t>
            </a:r>
            <a:r>
              <a:rPr kumimoji="0" lang="fr-FR" sz="4400" b="1" i="0" u="none" strike="noStrike" kern="1200" cap="none" spc="-150" normalizeH="0" noProof="0" dirty="0">
                <a:ln>
                  <a:noFill/>
                </a:ln>
                <a:solidFill>
                  <a:srgbClr val="000000"/>
                </a:solidFill>
                <a:effectLst/>
                <a:uLnTx/>
                <a:uFillTx/>
                <a:latin typeface="Gill Sans MT"/>
                <a:ea typeface="+mj-ea"/>
                <a:cs typeface="Gill Sans" panose="020B0502020104020203" pitchFamily="34" charset="-79"/>
              </a:rPr>
              <a:t> to the patient</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9" name="ZoneTexte 8"/>
          <p:cNvSpPr txBox="1"/>
          <p:nvPr/>
        </p:nvSpPr>
        <p:spPr>
          <a:xfrm>
            <a:off x="944108" y="1430877"/>
            <a:ext cx="3804247"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Major </a:t>
            </a:r>
            <a:r>
              <a:rPr lang="fr-CH" sz="2000" u="sng" dirty="0" err="1">
                <a:solidFill>
                  <a:srgbClr val="000000"/>
                </a:solidFill>
                <a:latin typeface="Gill Sans Nova Light"/>
                <a:cs typeface="Gill Sans Light" panose="020B0302020104020203"/>
              </a:rPr>
              <a:t>rules</a:t>
            </a:r>
            <a:r>
              <a:rPr lang="fr-CH" sz="2000" u="sng" dirty="0">
                <a:solidFill>
                  <a:srgbClr val="000000"/>
                </a:solidFill>
                <a:latin typeface="Gill Sans Nova Light"/>
                <a:cs typeface="Gill Sans Light" panose="020B0302020104020203"/>
              </a:rPr>
              <a:t>: patient </a:t>
            </a:r>
            <a:r>
              <a:rPr lang="fr-CH" sz="2000" u="sng" dirty="0" err="1">
                <a:solidFill>
                  <a:srgbClr val="000000"/>
                </a:solidFill>
                <a:latin typeface="Gill Sans Nova Light"/>
                <a:cs typeface="Gill Sans Light" panose="020B0302020104020203"/>
              </a:rPr>
              <a:t>positionning</a:t>
            </a:r>
            <a:endParaRPr lang="fr-CH" sz="2000" u="sng" dirty="0">
              <a:solidFill>
                <a:srgbClr val="000000"/>
              </a:solidFill>
              <a:latin typeface="Gill Sans Nova Light"/>
              <a:cs typeface="Gill Sans Light" panose="020B0302020104020203"/>
            </a:endParaRPr>
          </a:p>
        </p:txBody>
      </p:sp>
      <p:pic>
        <p:nvPicPr>
          <p:cNvPr id="24" name="Picture 3" descr=" ">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215"/>
          <a:stretch/>
        </p:blipFill>
        <p:spPr bwMode="auto">
          <a:xfrm>
            <a:off x="2676411" y="2126212"/>
            <a:ext cx="1484109" cy="352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 ">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870" b="11563"/>
          <a:stretch/>
        </p:blipFill>
        <p:spPr bwMode="auto">
          <a:xfrm>
            <a:off x="6995709" y="2149146"/>
            <a:ext cx="1332532" cy="311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 ">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936" r="30569" b="12869"/>
          <a:stretch/>
        </p:blipFill>
        <p:spPr bwMode="auto">
          <a:xfrm>
            <a:off x="4936690" y="2153315"/>
            <a:ext cx="1389134" cy="307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26"/>
          <p:cNvSpPr txBox="1"/>
          <p:nvPr/>
        </p:nvSpPr>
        <p:spPr>
          <a:xfrm>
            <a:off x="5128157" y="5213912"/>
            <a:ext cx="1401771" cy="518976"/>
          </a:xfrm>
          <a:prstGeom prst="rect">
            <a:avLst/>
          </a:prstGeom>
          <a:noFill/>
        </p:spPr>
        <p:txBody>
          <a:bodyPr wrap="square">
            <a:spAutoFit/>
          </a:bodyPr>
          <a:lstStyle/>
          <a:p>
            <a:pPr eaLnBrk="1" hangingPunct="1">
              <a:defRPr/>
            </a:pPr>
            <a:r>
              <a:rPr lang="en-US" sz="1350" dirty="0">
                <a:latin typeface="+mj-lt"/>
              </a:rPr>
              <a:t>SEE = ?</a:t>
            </a:r>
          </a:p>
          <a:p>
            <a:pPr eaLnBrk="1" hangingPunct="1">
              <a:defRPr/>
            </a:pPr>
            <a:r>
              <a:rPr lang="en-US" sz="1350" dirty="0">
                <a:latin typeface="+mj-lt"/>
              </a:rPr>
              <a:t>Magnification ?</a:t>
            </a:r>
          </a:p>
        </p:txBody>
      </p:sp>
      <p:sp>
        <p:nvSpPr>
          <p:cNvPr id="28" name="ZoneTexte 27"/>
          <p:cNvSpPr txBox="1"/>
          <p:nvPr/>
        </p:nvSpPr>
        <p:spPr>
          <a:xfrm>
            <a:off x="7165640" y="5213912"/>
            <a:ext cx="1401771" cy="518976"/>
          </a:xfrm>
          <a:prstGeom prst="rect">
            <a:avLst/>
          </a:prstGeom>
          <a:noFill/>
        </p:spPr>
        <p:txBody>
          <a:bodyPr wrap="square">
            <a:spAutoFit/>
          </a:bodyPr>
          <a:lstStyle/>
          <a:p>
            <a:pPr eaLnBrk="1" hangingPunct="1">
              <a:defRPr/>
            </a:pPr>
            <a:r>
              <a:rPr lang="en-US" sz="1350" dirty="0">
                <a:latin typeface="+mj-lt"/>
              </a:rPr>
              <a:t>SEE = ?</a:t>
            </a:r>
          </a:p>
          <a:p>
            <a:pPr eaLnBrk="1" hangingPunct="1">
              <a:defRPr/>
            </a:pPr>
            <a:r>
              <a:rPr lang="en-US" sz="1350" dirty="0">
                <a:latin typeface="+mj-lt"/>
              </a:rPr>
              <a:t>Magnification ?</a:t>
            </a:r>
          </a:p>
        </p:txBody>
      </p:sp>
      <p:sp>
        <p:nvSpPr>
          <p:cNvPr id="29" name="ZoneTexte 28"/>
          <p:cNvSpPr txBox="1"/>
          <p:nvPr/>
        </p:nvSpPr>
        <p:spPr>
          <a:xfrm>
            <a:off x="4435737" y="6008466"/>
            <a:ext cx="3430788" cy="377438"/>
          </a:xfrm>
          <a:prstGeom prst="rect">
            <a:avLst/>
          </a:prstGeom>
          <a:noFill/>
        </p:spPr>
        <p:txBody>
          <a:bodyPr wrap="square" rtlCol="0">
            <a:spAutoFit/>
          </a:bodyPr>
          <a:lstStyle/>
          <a:p>
            <a:r>
              <a:rPr lang="fr-CH" dirty="0" err="1">
                <a:solidFill>
                  <a:schemeClr val="accent2"/>
                </a:solidFill>
              </a:rPr>
              <a:t>Which</a:t>
            </a:r>
            <a:r>
              <a:rPr lang="fr-CH" dirty="0">
                <a:solidFill>
                  <a:schemeClr val="accent2"/>
                </a:solidFill>
              </a:rPr>
              <a:t> position do </a:t>
            </a:r>
            <a:r>
              <a:rPr lang="fr-CH" dirty="0" err="1">
                <a:solidFill>
                  <a:schemeClr val="accent2"/>
                </a:solidFill>
              </a:rPr>
              <a:t>you</a:t>
            </a:r>
            <a:r>
              <a:rPr lang="fr-CH" dirty="0">
                <a:solidFill>
                  <a:schemeClr val="accent2"/>
                </a:solidFill>
              </a:rPr>
              <a:t> </a:t>
            </a:r>
            <a:r>
              <a:rPr lang="fr-CH" dirty="0" err="1">
                <a:solidFill>
                  <a:schemeClr val="accent2"/>
                </a:solidFill>
              </a:rPr>
              <a:t>choose</a:t>
            </a:r>
            <a:r>
              <a:rPr lang="fr-CH" dirty="0">
                <a:solidFill>
                  <a:schemeClr val="accent2"/>
                </a:solidFill>
              </a:rPr>
              <a:t>?</a:t>
            </a:r>
          </a:p>
        </p:txBody>
      </p:sp>
      <p:sp>
        <p:nvSpPr>
          <p:cNvPr id="30" name="TPAnswers"/>
          <p:cNvSpPr txBox="1">
            <a:spLocks/>
          </p:cNvSpPr>
          <p:nvPr>
            <p:custDataLst>
              <p:tags r:id="rId1"/>
            </p:custDataLst>
          </p:nvPr>
        </p:nvSpPr>
        <p:spPr>
          <a:xfrm>
            <a:off x="8998126" y="2916934"/>
            <a:ext cx="6786417" cy="3468970"/>
          </a:xfrm>
          <a:prstGeom prst="rect">
            <a:avLst/>
          </a:prstGeom>
        </p:spPr>
        <p:txBody>
          <a:bodyPr vert="horz" lIns="91440" tIns="34289" rIns="91440" bIns="34289"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63" indent="-385763">
              <a:buFont typeface="Wingdings" pitchFamily="2" charset="2"/>
              <a:buAutoNum type="arabicPeriod"/>
            </a:pPr>
            <a:r>
              <a:rPr lang="fr-FR" sz="1800" dirty="0"/>
              <a:t>N°1</a:t>
            </a:r>
          </a:p>
          <a:p>
            <a:pPr marL="385763" indent="-385763">
              <a:buFont typeface="Wingdings" pitchFamily="2" charset="2"/>
              <a:buAutoNum type="arabicPeriod"/>
            </a:pPr>
            <a:r>
              <a:rPr lang="fr-FR" sz="1800" dirty="0"/>
              <a:t>N°2</a:t>
            </a:r>
          </a:p>
          <a:p>
            <a:pPr marL="385763" indent="-385763">
              <a:buFont typeface="Wingdings" pitchFamily="2" charset="2"/>
              <a:buAutoNum type="arabicPeriod"/>
            </a:pPr>
            <a:r>
              <a:rPr lang="fr-FR" sz="1800" dirty="0"/>
              <a:t>N°3</a:t>
            </a:r>
          </a:p>
          <a:p>
            <a:pPr marL="385763" indent="-385763">
              <a:buFont typeface="Wingdings" pitchFamily="2" charset="2"/>
              <a:buAutoNum type="arabicPeriod"/>
            </a:pPr>
            <a:r>
              <a:rPr lang="fr-FR" sz="1800" dirty="0" err="1"/>
              <a:t>They</a:t>
            </a:r>
            <a:r>
              <a:rPr lang="fr-FR" sz="1800" dirty="0"/>
              <a:t> are the </a:t>
            </a:r>
            <a:r>
              <a:rPr lang="fr-FR" sz="1800" dirty="0" err="1"/>
              <a:t>same</a:t>
            </a:r>
            <a:endParaRPr lang="fr-FR" sz="1800" dirty="0"/>
          </a:p>
        </p:txBody>
      </p:sp>
      <p:sp>
        <p:nvSpPr>
          <p:cNvPr id="32" name="ZoneTexte 31"/>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33" name="Connecteur droit 32"/>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rShape1"/>
          <p:cNvSpPr/>
          <p:nvPr>
            <p:custDataLst>
              <p:tags r:id="rId2"/>
            </p:custDataLst>
          </p:nvPr>
        </p:nvSpPr>
        <p:spPr>
          <a:xfrm rot="10800000">
            <a:off x="8635947" y="2982711"/>
            <a:ext cx="293643" cy="272553"/>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a:noFill/>
          </a:ln>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Tree>
    <p:extLst>
      <p:ext uri="{BB962C8B-B14F-4D97-AF65-F5344CB8AC3E}">
        <p14:creationId xmlns:p14="http://schemas.microsoft.com/office/powerpoint/2010/main" val="145520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71</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9" name="ZoneTexte 8"/>
          <p:cNvSpPr txBox="1"/>
          <p:nvPr/>
        </p:nvSpPr>
        <p:spPr>
          <a:xfrm>
            <a:off x="944108" y="1430877"/>
            <a:ext cx="2201372" cy="400110"/>
          </a:xfrm>
          <a:prstGeom prst="rect">
            <a:avLst/>
          </a:prstGeom>
          <a:noFill/>
        </p:spPr>
        <p:txBody>
          <a:bodyPr wrap="none" rtlCol="0">
            <a:spAutoFit/>
          </a:bodyPr>
          <a:lstStyle/>
          <a:p>
            <a:r>
              <a:rPr lang="fr-CH" sz="2000" u="sng" dirty="0">
                <a:solidFill>
                  <a:srgbClr val="000000"/>
                </a:solidFill>
                <a:latin typeface="Gill Sans Nova Light"/>
                <a:cs typeface="Gill Sans Light" panose="020B0302020104020203"/>
              </a:rPr>
              <a:t>Tube </a:t>
            </a:r>
            <a:r>
              <a:rPr lang="fr-CH" sz="2000" u="sng" dirty="0" err="1">
                <a:solidFill>
                  <a:srgbClr val="000000"/>
                </a:solidFill>
                <a:latin typeface="Gill Sans Nova Light"/>
                <a:cs typeface="Gill Sans Light" panose="020B0302020104020203"/>
              </a:rPr>
              <a:t>positionning</a:t>
            </a:r>
            <a:endParaRPr lang="fr-CH" sz="2000" u="sng" dirty="0">
              <a:solidFill>
                <a:srgbClr val="000000"/>
              </a:solidFill>
              <a:latin typeface="Gill Sans Nova Light"/>
              <a:cs typeface="Gill Sans Light" panose="020B0302020104020203"/>
            </a:endParaRP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Image 19"/>
          <p:cNvPicPr>
            <a:picLocks noChangeAspect="1"/>
          </p:cNvPicPr>
          <p:nvPr/>
        </p:nvPicPr>
        <p:blipFill>
          <a:blip r:embed="rId3"/>
          <a:stretch>
            <a:fillRect/>
          </a:stretch>
        </p:blipFill>
        <p:spPr>
          <a:xfrm>
            <a:off x="2017362" y="2133402"/>
            <a:ext cx="8253448" cy="3389574"/>
          </a:xfrm>
          <a:prstGeom prst="rect">
            <a:avLst/>
          </a:prstGeom>
        </p:spPr>
      </p:pic>
      <p:sp>
        <p:nvSpPr>
          <p:cNvPr id="21" name="ZoneTexte 20"/>
          <p:cNvSpPr txBox="1"/>
          <p:nvPr/>
        </p:nvSpPr>
        <p:spPr>
          <a:xfrm>
            <a:off x="5060708" y="3071098"/>
            <a:ext cx="2025891" cy="369332"/>
          </a:xfrm>
          <a:prstGeom prst="rect">
            <a:avLst/>
          </a:prstGeom>
          <a:solidFill>
            <a:schemeClr val="bg1"/>
          </a:solidFill>
        </p:spPr>
        <p:txBody>
          <a:bodyPr wrap="square" rtlCol="0">
            <a:spAutoFit/>
          </a:bodyPr>
          <a:lstStyle/>
          <a:p>
            <a:pPr algn="ctr"/>
            <a:r>
              <a:rPr lang="fr-CH" dirty="0">
                <a:solidFill>
                  <a:srgbClr val="00B050"/>
                </a:solidFill>
              </a:rPr>
              <a:t>Image detector</a:t>
            </a:r>
          </a:p>
        </p:txBody>
      </p:sp>
      <p:sp>
        <p:nvSpPr>
          <p:cNvPr id="22" name="ZoneTexte 21"/>
          <p:cNvSpPr txBox="1"/>
          <p:nvPr/>
        </p:nvSpPr>
        <p:spPr>
          <a:xfrm>
            <a:off x="4742999" y="3378049"/>
            <a:ext cx="2661308" cy="307777"/>
          </a:xfrm>
          <a:prstGeom prst="rect">
            <a:avLst/>
          </a:prstGeom>
          <a:solidFill>
            <a:schemeClr val="bg1"/>
          </a:solidFill>
        </p:spPr>
        <p:txBody>
          <a:bodyPr wrap="square" rtlCol="0">
            <a:spAutoFit/>
          </a:bodyPr>
          <a:lstStyle/>
          <a:p>
            <a:r>
              <a:rPr lang="fr-CH" sz="1400" dirty="0">
                <a:solidFill>
                  <a:schemeClr val="tx1">
                    <a:lumMod val="50000"/>
                    <a:lumOff val="50000"/>
                  </a:schemeClr>
                </a:solidFill>
              </a:rPr>
              <a:t>As </a:t>
            </a:r>
            <a:r>
              <a:rPr lang="fr-CH" sz="1400" dirty="0">
                <a:solidFill>
                  <a:srgbClr val="00B050"/>
                </a:solidFill>
              </a:rPr>
              <a:t>close</a:t>
            </a:r>
            <a:r>
              <a:rPr lang="fr-CH" sz="1400" dirty="0">
                <a:solidFill>
                  <a:schemeClr val="tx1">
                    <a:lumMod val="50000"/>
                    <a:lumOff val="50000"/>
                  </a:schemeClr>
                </a:solidFill>
              </a:rPr>
              <a:t> as possible to the patient</a:t>
            </a:r>
          </a:p>
        </p:txBody>
      </p:sp>
      <p:sp>
        <p:nvSpPr>
          <p:cNvPr id="23" name="ZoneTexte 22"/>
          <p:cNvSpPr txBox="1"/>
          <p:nvPr/>
        </p:nvSpPr>
        <p:spPr>
          <a:xfrm>
            <a:off x="5267117" y="4561141"/>
            <a:ext cx="1613071" cy="369332"/>
          </a:xfrm>
          <a:prstGeom prst="rect">
            <a:avLst/>
          </a:prstGeom>
          <a:solidFill>
            <a:schemeClr val="bg1"/>
          </a:solidFill>
        </p:spPr>
        <p:txBody>
          <a:bodyPr wrap="square" rtlCol="0">
            <a:spAutoFit/>
          </a:bodyPr>
          <a:lstStyle/>
          <a:p>
            <a:pPr algn="ctr"/>
            <a:r>
              <a:rPr lang="fr-CH" dirty="0">
                <a:solidFill>
                  <a:srgbClr val="FF6600"/>
                </a:solidFill>
              </a:rPr>
              <a:t>X ray tube</a:t>
            </a:r>
          </a:p>
        </p:txBody>
      </p:sp>
      <p:sp>
        <p:nvSpPr>
          <p:cNvPr id="33" name="ZoneTexte 32"/>
          <p:cNvSpPr txBox="1"/>
          <p:nvPr/>
        </p:nvSpPr>
        <p:spPr>
          <a:xfrm>
            <a:off x="4906341" y="4930473"/>
            <a:ext cx="2497966" cy="307777"/>
          </a:xfrm>
          <a:prstGeom prst="rect">
            <a:avLst/>
          </a:prstGeom>
          <a:solidFill>
            <a:schemeClr val="bg1"/>
          </a:solidFill>
        </p:spPr>
        <p:txBody>
          <a:bodyPr wrap="square" rtlCol="0">
            <a:spAutoFit/>
          </a:bodyPr>
          <a:lstStyle/>
          <a:p>
            <a:r>
              <a:rPr lang="fr-CH" sz="1400" dirty="0">
                <a:solidFill>
                  <a:schemeClr val="tx1">
                    <a:lumMod val="50000"/>
                    <a:lumOff val="50000"/>
                  </a:schemeClr>
                </a:solidFill>
              </a:rPr>
              <a:t>As </a:t>
            </a:r>
            <a:r>
              <a:rPr lang="fr-CH" sz="1400" dirty="0">
                <a:solidFill>
                  <a:srgbClr val="FF6600"/>
                </a:solidFill>
              </a:rPr>
              <a:t>far</a:t>
            </a:r>
            <a:r>
              <a:rPr lang="fr-CH" sz="1400" dirty="0">
                <a:solidFill>
                  <a:schemeClr val="tx1">
                    <a:lumMod val="50000"/>
                    <a:lumOff val="50000"/>
                  </a:schemeClr>
                </a:solidFill>
              </a:rPr>
              <a:t> as possible to the patient</a:t>
            </a:r>
          </a:p>
        </p:txBody>
      </p:sp>
    </p:spTree>
    <p:extLst>
      <p:ext uri="{BB962C8B-B14F-4D97-AF65-F5344CB8AC3E}">
        <p14:creationId xmlns:p14="http://schemas.microsoft.com/office/powerpoint/2010/main" val="5273835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9" name="ZoneTexte 8"/>
          <p:cNvSpPr txBox="1"/>
          <p:nvPr/>
        </p:nvSpPr>
        <p:spPr>
          <a:xfrm>
            <a:off x="872555" y="1331965"/>
            <a:ext cx="8579785" cy="707886"/>
          </a:xfrm>
          <a:prstGeom prst="rect">
            <a:avLst/>
          </a:prstGeom>
          <a:noFill/>
        </p:spPr>
        <p:txBody>
          <a:bodyPr wrap="none" rtlCol="0">
            <a:spAutoFit/>
          </a:bodyPr>
          <a:lstStyle/>
          <a:p>
            <a:pPr lvl="0" algn="ctr">
              <a:spcBef>
                <a:spcPct val="0"/>
              </a:spcBef>
              <a:defRPr/>
            </a:pPr>
            <a:r>
              <a:rPr lang="en-US" sz="2000" u="sng" dirty="0">
                <a:solidFill>
                  <a:srgbClr val="000000"/>
                </a:solidFill>
                <a:latin typeface="Gill Sans Nova Light"/>
                <a:cs typeface="Gill Sans Light" panose="020B0302020104020203"/>
              </a:rPr>
              <a:t>Influence of patient thickness &amp; different modes of fluoroscopy and </a:t>
            </a:r>
            <a:r>
              <a:rPr lang="en-US" sz="2000" u="sng" dirty="0" err="1">
                <a:solidFill>
                  <a:srgbClr val="000000"/>
                </a:solidFill>
                <a:latin typeface="Gill Sans Nova Light"/>
                <a:cs typeface="Gill Sans Light" panose="020B0302020104020203"/>
              </a:rPr>
              <a:t>graphy</a:t>
            </a:r>
            <a:endParaRPr lang="fr-FR" sz="2000" u="sng" dirty="0">
              <a:solidFill>
                <a:srgbClr val="000000"/>
              </a:solidFill>
              <a:latin typeface="Gill Sans Nova Light"/>
              <a:cs typeface="Gill Sans Light" panose="020B0302020104020203"/>
            </a:endParaRPr>
          </a:p>
          <a:p>
            <a:endParaRPr lang="fr-CH" sz="2000" u="sng" dirty="0">
              <a:solidFill>
                <a:srgbClr val="000000"/>
              </a:solidFill>
              <a:latin typeface="Gill Sans Nova Light"/>
              <a:cs typeface="Gill Sans Light" panose="020B0302020104020203"/>
            </a:endParaRP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3"/>
          <a:stretch>
            <a:fillRect/>
          </a:stretch>
        </p:blipFill>
        <p:spPr>
          <a:xfrm>
            <a:off x="9452340" y="545213"/>
            <a:ext cx="781090" cy="711237"/>
          </a:xfrm>
          <a:prstGeom prst="rect">
            <a:avLst/>
          </a:prstGeom>
        </p:spPr>
      </p:pic>
      <p:pic>
        <p:nvPicPr>
          <p:cNvPr id="14" name="Image 13"/>
          <p:cNvPicPr>
            <a:picLocks noChangeAspect="1"/>
          </p:cNvPicPr>
          <p:nvPr/>
        </p:nvPicPr>
        <p:blipFill>
          <a:blip r:embed="rId4"/>
          <a:stretch>
            <a:fillRect/>
          </a:stretch>
        </p:blipFill>
        <p:spPr>
          <a:xfrm>
            <a:off x="10339534" y="460838"/>
            <a:ext cx="715141" cy="898162"/>
          </a:xfrm>
          <a:prstGeom prst="rect">
            <a:avLst/>
          </a:prstGeom>
        </p:spPr>
      </p:pic>
      <p:pic>
        <p:nvPicPr>
          <p:cNvPr id="15" name="Image 14"/>
          <p:cNvPicPr>
            <a:picLocks noChangeAspect="1"/>
          </p:cNvPicPr>
          <p:nvPr/>
        </p:nvPicPr>
        <p:blipFill>
          <a:blip r:embed="rId5"/>
          <a:stretch>
            <a:fillRect/>
          </a:stretch>
        </p:blipFill>
        <p:spPr>
          <a:xfrm>
            <a:off x="780920" y="1914033"/>
            <a:ext cx="6220498" cy="2529732"/>
          </a:xfrm>
          <a:prstGeom prst="rect">
            <a:avLst/>
          </a:prstGeom>
        </p:spPr>
      </p:pic>
      <p:pic>
        <p:nvPicPr>
          <p:cNvPr id="18" name="Image 17"/>
          <p:cNvPicPr>
            <a:picLocks noChangeAspect="1"/>
          </p:cNvPicPr>
          <p:nvPr/>
        </p:nvPicPr>
        <p:blipFill>
          <a:blip r:embed="rId6"/>
          <a:stretch>
            <a:fillRect/>
          </a:stretch>
        </p:blipFill>
        <p:spPr>
          <a:xfrm>
            <a:off x="7063783" y="4479900"/>
            <a:ext cx="4067098" cy="1552999"/>
          </a:xfrm>
          <a:prstGeom prst="rect">
            <a:avLst/>
          </a:prstGeom>
        </p:spPr>
      </p:pic>
      <p:sp>
        <p:nvSpPr>
          <p:cNvPr id="19" name="ZoneTexte 18"/>
          <p:cNvSpPr txBox="1"/>
          <p:nvPr/>
        </p:nvSpPr>
        <p:spPr>
          <a:xfrm>
            <a:off x="7449430" y="1977502"/>
            <a:ext cx="3413641" cy="2308324"/>
          </a:xfrm>
          <a:prstGeom prst="rect">
            <a:avLst/>
          </a:prstGeom>
          <a:noFill/>
        </p:spPr>
        <p:txBody>
          <a:bodyPr wrap="square" rtlCol="0">
            <a:spAutoFit/>
          </a:bodyPr>
          <a:lstStyle/>
          <a:p>
            <a:r>
              <a:rPr lang="en-US" dirty="0">
                <a:latin typeface="Gill Sans Nova Light"/>
              </a:rPr>
              <a:t>The dose rate to the patient's skin </a:t>
            </a:r>
            <a:r>
              <a:rPr lang="en-US" dirty="0">
                <a:solidFill>
                  <a:srgbClr val="CC3300"/>
                </a:solidFill>
                <a:latin typeface="Gill Sans Nova Light"/>
              </a:rPr>
              <a:t>increases with the thickness of the patient.</a:t>
            </a:r>
          </a:p>
          <a:p>
            <a:endParaRPr lang="en-US" dirty="0">
              <a:solidFill>
                <a:schemeClr val="accent1"/>
              </a:solidFill>
              <a:latin typeface="Gill Sans Nova Light"/>
            </a:endParaRPr>
          </a:p>
          <a:p>
            <a:r>
              <a:rPr lang="en-US" dirty="0">
                <a:latin typeface="Gill Sans Nova Light"/>
              </a:rPr>
              <a:t>The dose rate to the patient's skin</a:t>
            </a:r>
            <a:r>
              <a:rPr lang="en-US" dirty="0">
                <a:solidFill>
                  <a:schemeClr val="accent1"/>
                </a:solidFill>
                <a:latin typeface="Gill Sans Nova Light"/>
              </a:rPr>
              <a:t> </a:t>
            </a:r>
            <a:r>
              <a:rPr lang="en-US" dirty="0">
                <a:solidFill>
                  <a:srgbClr val="CC3300"/>
                </a:solidFill>
                <a:latin typeface="Gill Sans Nova Light"/>
              </a:rPr>
              <a:t>increases with the different fluoroscopy modes and with the fluorography</a:t>
            </a:r>
            <a:endParaRPr lang="fr-CH" dirty="0">
              <a:solidFill>
                <a:srgbClr val="CC3300"/>
              </a:solidFill>
              <a:latin typeface="Gill Sans Nova Light"/>
            </a:endParaRPr>
          </a:p>
        </p:txBody>
      </p:sp>
      <p:sp>
        <p:nvSpPr>
          <p:cNvPr id="24" name="ZoneTexte 23"/>
          <p:cNvSpPr txBox="1"/>
          <p:nvPr/>
        </p:nvSpPr>
        <p:spPr>
          <a:xfrm>
            <a:off x="1746139" y="4738320"/>
            <a:ext cx="4290060" cy="1200329"/>
          </a:xfrm>
          <a:prstGeom prst="rect">
            <a:avLst/>
          </a:prstGeom>
          <a:noFill/>
        </p:spPr>
        <p:txBody>
          <a:bodyPr wrap="square" rtlCol="0">
            <a:spAutoFit/>
          </a:bodyPr>
          <a:lstStyle/>
          <a:p>
            <a:r>
              <a:rPr lang="en-US" dirty="0">
                <a:latin typeface="Gill Sans Nova Light"/>
              </a:rPr>
              <a:t>Be careful, in radiography mode, with a patient of 20 cm thick, the 2 </a:t>
            </a:r>
            <a:r>
              <a:rPr lang="en-US" dirty="0" err="1">
                <a:latin typeface="Gill Sans Nova Light"/>
              </a:rPr>
              <a:t>Gy</a:t>
            </a:r>
            <a:r>
              <a:rPr lang="en-US" dirty="0">
                <a:latin typeface="Gill Sans Nova Light"/>
              </a:rPr>
              <a:t> on the skin will be reached in 16 min for this example.</a:t>
            </a:r>
            <a:endParaRPr lang="fr-CH" dirty="0">
              <a:latin typeface="Gill Sans Nova Light"/>
            </a:endParaRPr>
          </a:p>
        </p:txBody>
      </p:sp>
      <p:sp>
        <p:nvSpPr>
          <p:cNvPr id="25" name="Rectangle 24"/>
          <p:cNvSpPr/>
          <p:nvPr/>
        </p:nvSpPr>
        <p:spPr>
          <a:xfrm>
            <a:off x="10315341" y="5727489"/>
            <a:ext cx="763525" cy="3054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ZoneTexte 1"/>
          <p:cNvSpPr txBox="1"/>
          <p:nvPr/>
        </p:nvSpPr>
        <p:spPr>
          <a:xfrm>
            <a:off x="1584367" y="4168267"/>
            <a:ext cx="1927131" cy="307777"/>
          </a:xfrm>
          <a:prstGeom prst="rect">
            <a:avLst/>
          </a:prstGeom>
          <a:solidFill>
            <a:schemeClr val="bg1"/>
          </a:solidFill>
        </p:spPr>
        <p:txBody>
          <a:bodyPr wrap="none" rtlCol="0">
            <a:spAutoFit/>
          </a:bodyPr>
          <a:lstStyle/>
          <a:p>
            <a:r>
              <a:rPr lang="fr-CH" sz="1400" dirty="0">
                <a:latin typeface="Gill Sans Nova Light"/>
              </a:rPr>
              <a:t>Patient </a:t>
            </a:r>
            <a:r>
              <a:rPr lang="fr-CH" sz="1400" dirty="0" err="1">
                <a:latin typeface="Gill Sans Nova Light"/>
              </a:rPr>
              <a:t>thickness</a:t>
            </a:r>
            <a:r>
              <a:rPr lang="fr-CH" sz="1400" dirty="0">
                <a:latin typeface="Gill Sans Nova Light"/>
              </a:rPr>
              <a:t> [cm]</a:t>
            </a:r>
          </a:p>
        </p:txBody>
      </p:sp>
      <p:sp>
        <p:nvSpPr>
          <p:cNvPr id="26" name="ZoneTexte 25"/>
          <p:cNvSpPr txBox="1"/>
          <p:nvPr/>
        </p:nvSpPr>
        <p:spPr>
          <a:xfrm>
            <a:off x="4486656" y="4172123"/>
            <a:ext cx="1927131" cy="307777"/>
          </a:xfrm>
          <a:prstGeom prst="rect">
            <a:avLst/>
          </a:prstGeom>
          <a:solidFill>
            <a:schemeClr val="bg1"/>
          </a:solidFill>
        </p:spPr>
        <p:txBody>
          <a:bodyPr wrap="none" rtlCol="0">
            <a:spAutoFit/>
          </a:bodyPr>
          <a:lstStyle/>
          <a:p>
            <a:r>
              <a:rPr lang="fr-CH" sz="1400" dirty="0">
                <a:latin typeface="Gill Sans Nova Light"/>
              </a:rPr>
              <a:t>Patient </a:t>
            </a:r>
            <a:r>
              <a:rPr lang="fr-CH" sz="1400" dirty="0" err="1">
                <a:latin typeface="Gill Sans Nova Light"/>
              </a:rPr>
              <a:t>thickness</a:t>
            </a:r>
            <a:r>
              <a:rPr lang="fr-CH" sz="1400" dirty="0">
                <a:latin typeface="Gill Sans Nova Light"/>
              </a:rPr>
              <a:t> [cm]</a:t>
            </a:r>
          </a:p>
        </p:txBody>
      </p:sp>
      <p:sp>
        <p:nvSpPr>
          <p:cNvPr id="27" name="ZoneTexte 26"/>
          <p:cNvSpPr txBox="1"/>
          <p:nvPr/>
        </p:nvSpPr>
        <p:spPr>
          <a:xfrm rot="16200000">
            <a:off x="-128001" y="2960219"/>
            <a:ext cx="2303572" cy="307777"/>
          </a:xfrm>
          <a:prstGeom prst="rect">
            <a:avLst/>
          </a:prstGeom>
          <a:solidFill>
            <a:schemeClr val="bg1"/>
          </a:solidFill>
        </p:spPr>
        <p:txBody>
          <a:bodyPr wrap="square" rtlCol="0">
            <a:spAutoFit/>
          </a:bodyPr>
          <a:lstStyle/>
          <a:p>
            <a:r>
              <a:rPr lang="fr-CH" sz="1400" dirty="0">
                <a:latin typeface="Gill Sans Nova Light"/>
              </a:rPr>
              <a:t>Skin dose rate [mGy.min</a:t>
            </a:r>
            <a:r>
              <a:rPr lang="fr-CH" sz="1400" baseline="30000" dirty="0">
                <a:latin typeface="Gill Sans Nova Light"/>
              </a:rPr>
              <a:t>-1</a:t>
            </a:r>
            <a:r>
              <a:rPr lang="fr-CH" sz="1400" dirty="0">
                <a:latin typeface="Gill Sans Nova Light"/>
              </a:rPr>
              <a:t>]</a:t>
            </a:r>
          </a:p>
        </p:txBody>
      </p:sp>
    </p:spTree>
    <p:extLst>
      <p:ext uri="{BB962C8B-B14F-4D97-AF65-F5344CB8AC3E}">
        <p14:creationId xmlns:p14="http://schemas.microsoft.com/office/powerpoint/2010/main" val="103138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2"/>
          <a:stretch>
            <a:fillRect/>
          </a:stretch>
        </p:blipFill>
        <p:spPr>
          <a:xfrm>
            <a:off x="1481328" y="2108873"/>
            <a:ext cx="9044064" cy="3919774"/>
          </a:xfrm>
          <a:prstGeom prst="rect">
            <a:avLst/>
          </a:prstGeom>
        </p:spPr>
      </p:pic>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73</a:t>
            </a:fld>
            <a:endParaRPr lang="fr-CH" dirty="0">
              <a:solidFill>
                <a:schemeClr val="tx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2005584" y="2088714"/>
            <a:ext cx="2265364" cy="338554"/>
          </a:xfrm>
          <a:prstGeom prst="rect">
            <a:avLst/>
          </a:prstGeom>
          <a:solidFill>
            <a:schemeClr val="bg1"/>
          </a:solidFill>
        </p:spPr>
        <p:txBody>
          <a:bodyPr wrap="none" rtlCol="0">
            <a:spAutoFit/>
          </a:bodyPr>
          <a:lstStyle/>
          <a:p>
            <a:r>
              <a:rPr lang="fr-CH" sz="1600" dirty="0">
                <a:solidFill>
                  <a:srgbClr val="0070C0"/>
                </a:solidFill>
              </a:rPr>
              <a:t>1 seconde </a:t>
            </a:r>
            <a:r>
              <a:rPr lang="fr-CH" sz="1600" dirty="0" err="1">
                <a:solidFill>
                  <a:srgbClr val="0070C0"/>
                </a:solidFill>
              </a:rPr>
              <a:t>is</a:t>
            </a:r>
            <a:r>
              <a:rPr lang="fr-CH" sz="1600" dirty="0">
                <a:solidFill>
                  <a:srgbClr val="0070C0"/>
                </a:solidFill>
              </a:rPr>
              <a:t> </a:t>
            </a:r>
            <a:r>
              <a:rPr lang="fr-CH" sz="1600" dirty="0" err="1">
                <a:solidFill>
                  <a:srgbClr val="0070C0"/>
                </a:solidFill>
              </a:rPr>
              <a:t>represented</a:t>
            </a:r>
            <a:endParaRPr lang="fr-CH" sz="1600" dirty="0">
              <a:solidFill>
                <a:srgbClr val="0070C0"/>
              </a:solidFill>
            </a:endParaRPr>
          </a:p>
        </p:txBody>
      </p:sp>
      <p:sp>
        <p:nvSpPr>
          <p:cNvPr id="22" name="ZoneTexte 21"/>
          <p:cNvSpPr txBox="1"/>
          <p:nvPr/>
        </p:nvSpPr>
        <p:spPr>
          <a:xfrm>
            <a:off x="7909560" y="2050584"/>
            <a:ext cx="2662121" cy="584775"/>
          </a:xfrm>
          <a:prstGeom prst="rect">
            <a:avLst/>
          </a:prstGeom>
          <a:solidFill>
            <a:schemeClr val="bg1"/>
          </a:solidFill>
        </p:spPr>
        <p:txBody>
          <a:bodyPr wrap="square" rtlCol="0">
            <a:spAutoFit/>
          </a:bodyPr>
          <a:lstStyle/>
          <a:p>
            <a:pPr algn="ctr"/>
            <a:r>
              <a:rPr lang="en-US" sz="1600" dirty="0">
                <a:solidFill>
                  <a:srgbClr val="0070C0"/>
                </a:solidFill>
              </a:rPr>
              <a:t>X-ray emission fraction during fluoroscopy use</a:t>
            </a:r>
            <a:endParaRPr lang="fr-CH" sz="1600" dirty="0">
              <a:solidFill>
                <a:srgbClr val="0070C0"/>
              </a:solidFill>
            </a:endParaRPr>
          </a:p>
        </p:txBody>
      </p:sp>
      <p:sp>
        <p:nvSpPr>
          <p:cNvPr id="23" name="ZoneTexte 22"/>
          <p:cNvSpPr txBox="1"/>
          <p:nvPr/>
        </p:nvSpPr>
        <p:spPr>
          <a:xfrm>
            <a:off x="4845100" y="2069342"/>
            <a:ext cx="3064460" cy="584775"/>
          </a:xfrm>
          <a:prstGeom prst="rect">
            <a:avLst/>
          </a:prstGeom>
          <a:solidFill>
            <a:schemeClr val="bg1"/>
          </a:solidFill>
        </p:spPr>
        <p:txBody>
          <a:bodyPr wrap="square" rtlCol="0">
            <a:spAutoFit/>
          </a:bodyPr>
          <a:lstStyle/>
          <a:p>
            <a:pPr algn="ctr"/>
            <a:r>
              <a:rPr lang="fr-CH" sz="1600" dirty="0">
                <a:solidFill>
                  <a:srgbClr val="0070C0"/>
                </a:solidFill>
              </a:rPr>
              <a:t>For 1 min of </a:t>
            </a:r>
            <a:r>
              <a:rPr lang="fr-CH" sz="1600" dirty="0" err="1">
                <a:solidFill>
                  <a:srgbClr val="0070C0"/>
                </a:solidFill>
              </a:rPr>
              <a:t>fluoroscopy</a:t>
            </a:r>
            <a:r>
              <a:rPr lang="fr-CH" sz="1600" dirty="0">
                <a:solidFill>
                  <a:srgbClr val="0070C0"/>
                </a:solidFill>
              </a:rPr>
              <a:t> use          </a:t>
            </a:r>
          </a:p>
          <a:p>
            <a:pPr algn="ctr"/>
            <a:endParaRPr lang="fr-CH" sz="1600" dirty="0">
              <a:solidFill>
                <a:srgbClr val="0070C0"/>
              </a:solidFill>
            </a:endParaRPr>
          </a:p>
        </p:txBody>
      </p:sp>
      <p:sp>
        <p:nvSpPr>
          <p:cNvPr id="28" name="ZoneTexte 27"/>
          <p:cNvSpPr txBox="1"/>
          <p:nvPr/>
        </p:nvSpPr>
        <p:spPr>
          <a:xfrm>
            <a:off x="5104028" y="5040503"/>
            <a:ext cx="3207417" cy="584775"/>
          </a:xfrm>
          <a:prstGeom prst="rect">
            <a:avLst/>
          </a:prstGeom>
          <a:solidFill>
            <a:schemeClr val="bg1"/>
          </a:solidFill>
        </p:spPr>
        <p:txBody>
          <a:bodyPr wrap="none" rtlCol="0">
            <a:spAutoFit/>
          </a:bodyPr>
          <a:lstStyle/>
          <a:p>
            <a:r>
              <a:rPr lang="fr-CH" sz="1600" b="1" dirty="0">
                <a:solidFill>
                  <a:schemeClr val="tx1">
                    <a:lumMod val="65000"/>
                    <a:lumOff val="35000"/>
                  </a:schemeClr>
                </a:solidFill>
              </a:rPr>
              <a:t>1 min of </a:t>
            </a:r>
            <a:r>
              <a:rPr lang="fr-CH" sz="1600" b="1" dirty="0" err="1">
                <a:solidFill>
                  <a:schemeClr val="tx1">
                    <a:lumMod val="65000"/>
                    <a:lumOff val="35000"/>
                  </a:schemeClr>
                </a:solidFill>
              </a:rPr>
              <a:t>pulsed</a:t>
            </a:r>
            <a:r>
              <a:rPr lang="fr-CH" sz="1600" b="1" dirty="0">
                <a:solidFill>
                  <a:schemeClr val="tx1">
                    <a:lumMod val="65000"/>
                    <a:lumOff val="35000"/>
                  </a:schemeClr>
                </a:solidFill>
              </a:rPr>
              <a:t> </a:t>
            </a:r>
            <a:r>
              <a:rPr lang="fr-CH" sz="1600" b="1" dirty="0" err="1">
                <a:solidFill>
                  <a:schemeClr val="tx1">
                    <a:lumMod val="65000"/>
                    <a:lumOff val="35000"/>
                  </a:schemeClr>
                </a:solidFill>
              </a:rPr>
              <a:t>fluoroscopy</a:t>
            </a:r>
            <a:r>
              <a:rPr lang="fr-CH" sz="1600" b="1" dirty="0">
                <a:solidFill>
                  <a:schemeClr val="tx1">
                    <a:lumMod val="65000"/>
                    <a:lumOff val="35000"/>
                  </a:schemeClr>
                </a:solidFill>
              </a:rPr>
              <a:t> (15 f/s)</a:t>
            </a:r>
          </a:p>
          <a:p>
            <a:pPr algn="ctr"/>
            <a:r>
              <a:rPr lang="fr-CH" sz="1600" b="1" dirty="0">
                <a:solidFill>
                  <a:schemeClr val="tx1">
                    <a:lumMod val="65000"/>
                    <a:lumOff val="35000"/>
                  </a:schemeClr>
                </a:solidFill>
              </a:rPr>
              <a:t> ~ 9 sec of irradiation</a:t>
            </a:r>
          </a:p>
        </p:txBody>
      </p:sp>
      <p:sp>
        <p:nvSpPr>
          <p:cNvPr id="29" name="ZoneTexte 28"/>
          <p:cNvSpPr txBox="1"/>
          <p:nvPr/>
        </p:nvSpPr>
        <p:spPr>
          <a:xfrm>
            <a:off x="5104028" y="3931471"/>
            <a:ext cx="3103222" cy="584775"/>
          </a:xfrm>
          <a:prstGeom prst="rect">
            <a:avLst/>
          </a:prstGeom>
          <a:solidFill>
            <a:schemeClr val="bg1"/>
          </a:solidFill>
        </p:spPr>
        <p:txBody>
          <a:bodyPr wrap="none" rtlCol="0">
            <a:spAutoFit/>
          </a:bodyPr>
          <a:lstStyle/>
          <a:p>
            <a:r>
              <a:rPr lang="fr-CH" sz="1600" b="1" dirty="0">
                <a:solidFill>
                  <a:schemeClr val="tx1">
                    <a:lumMod val="65000"/>
                    <a:lumOff val="35000"/>
                  </a:schemeClr>
                </a:solidFill>
              </a:rPr>
              <a:t>1 min of </a:t>
            </a:r>
            <a:r>
              <a:rPr lang="fr-CH" sz="1600" b="1" dirty="0" err="1">
                <a:solidFill>
                  <a:schemeClr val="tx1">
                    <a:lumMod val="65000"/>
                    <a:lumOff val="35000"/>
                  </a:schemeClr>
                </a:solidFill>
              </a:rPr>
              <a:t>pulsed</a:t>
            </a:r>
            <a:r>
              <a:rPr lang="fr-CH" sz="1600" b="1" dirty="0">
                <a:solidFill>
                  <a:schemeClr val="tx1">
                    <a:lumMod val="65000"/>
                    <a:lumOff val="35000"/>
                  </a:schemeClr>
                </a:solidFill>
              </a:rPr>
              <a:t> </a:t>
            </a:r>
            <a:r>
              <a:rPr lang="fr-CH" sz="1600" b="1" dirty="0" err="1">
                <a:solidFill>
                  <a:schemeClr val="tx1">
                    <a:lumMod val="65000"/>
                    <a:lumOff val="35000"/>
                  </a:schemeClr>
                </a:solidFill>
              </a:rPr>
              <a:t>fluoroscopy</a:t>
            </a:r>
            <a:r>
              <a:rPr lang="fr-CH" sz="1600" b="1" dirty="0">
                <a:solidFill>
                  <a:schemeClr val="tx1">
                    <a:lumMod val="65000"/>
                    <a:lumOff val="35000"/>
                  </a:schemeClr>
                </a:solidFill>
              </a:rPr>
              <a:t> (3 f/s)</a:t>
            </a:r>
          </a:p>
          <a:p>
            <a:pPr algn="ctr"/>
            <a:r>
              <a:rPr lang="fr-CH" sz="1600" b="1" dirty="0">
                <a:solidFill>
                  <a:schemeClr val="tx1">
                    <a:lumMod val="65000"/>
                    <a:lumOff val="35000"/>
                  </a:schemeClr>
                </a:solidFill>
              </a:rPr>
              <a:t> ~ 2 sec of irradiation</a:t>
            </a:r>
          </a:p>
        </p:txBody>
      </p:sp>
      <p:sp>
        <p:nvSpPr>
          <p:cNvPr id="30" name="ZoneTexte 29"/>
          <p:cNvSpPr txBox="1"/>
          <p:nvPr/>
        </p:nvSpPr>
        <p:spPr>
          <a:xfrm>
            <a:off x="5104028" y="2830921"/>
            <a:ext cx="3103222" cy="584775"/>
          </a:xfrm>
          <a:prstGeom prst="rect">
            <a:avLst/>
          </a:prstGeom>
          <a:solidFill>
            <a:schemeClr val="bg1"/>
          </a:solidFill>
        </p:spPr>
        <p:txBody>
          <a:bodyPr wrap="none" rtlCol="0">
            <a:spAutoFit/>
          </a:bodyPr>
          <a:lstStyle/>
          <a:p>
            <a:r>
              <a:rPr lang="fr-CH" sz="1600" b="1" dirty="0">
                <a:solidFill>
                  <a:schemeClr val="tx1">
                    <a:lumMod val="65000"/>
                    <a:lumOff val="35000"/>
                  </a:schemeClr>
                </a:solidFill>
              </a:rPr>
              <a:t>1 min of </a:t>
            </a:r>
            <a:r>
              <a:rPr lang="fr-CH" sz="1600" b="1" dirty="0" err="1">
                <a:solidFill>
                  <a:schemeClr val="tx1">
                    <a:lumMod val="65000"/>
                    <a:lumOff val="35000"/>
                  </a:schemeClr>
                </a:solidFill>
              </a:rPr>
              <a:t>pulsed</a:t>
            </a:r>
            <a:r>
              <a:rPr lang="fr-CH" sz="1600" b="1" dirty="0">
                <a:solidFill>
                  <a:schemeClr val="tx1">
                    <a:lumMod val="65000"/>
                    <a:lumOff val="35000"/>
                  </a:schemeClr>
                </a:solidFill>
              </a:rPr>
              <a:t> </a:t>
            </a:r>
            <a:r>
              <a:rPr lang="fr-CH" sz="1600" b="1" dirty="0" err="1">
                <a:solidFill>
                  <a:schemeClr val="tx1">
                    <a:lumMod val="65000"/>
                    <a:lumOff val="35000"/>
                  </a:schemeClr>
                </a:solidFill>
              </a:rPr>
              <a:t>fluoroscopy</a:t>
            </a:r>
            <a:r>
              <a:rPr lang="fr-CH" sz="1600" b="1" dirty="0">
                <a:solidFill>
                  <a:schemeClr val="tx1">
                    <a:lumMod val="65000"/>
                    <a:lumOff val="35000"/>
                  </a:schemeClr>
                </a:solidFill>
              </a:rPr>
              <a:t> (1 f/s)</a:t>
            </a:r>
          </a:p>
          <a:p>
            <a:pPr algn="ctr"/>
            <a:r>
              <a:rPr lang="fr-CH" sz="1600" b="1" dirty="0">
                <a:solidFill>
                  <a:schemeClr val="tx1">
                    <a:lumMod val="65000"/>
                    <a:lumOff val="35000"/>
                  </a:schemeClr>
                </a:solidFill>
              </a:rPr>
              <a:t> ~ 500 milli sec of irradiation</a:t>
            </a:r>
          </a:p>
        </p:txBody>
      </p:sp>
      <p:sp>
        <p:nvSpPr>
          <p:cNvPr id="9" name="ZoneTexte 8"/>
          <p:cNvSpPr txBox="1"/>
          <p:nvPr/>
        </p:nvSpPr>
        <p:spPr>
          <a:xfrm>
            <a:off x="922145" y="1293245"/>
            <a:ext cx="5298246" cy="400110"/>
          </a:xfrm>
          <a:prstGeom prst="rect">
            <a:avLst/>
          </a:prstGeom>
          <a:noFill/>
        </p:spPr>
        <p:txBody>
          <a:bodyPr wrap="none" rtlCol="0">
            <a:spAutoFit/>
          </a:bodyPr>
          <a:lstStyle/>
          <a:p>
            <a:pPr lvl="0" algn="ctr">
              <a:spcBef>
                <a:spcPct val="0"/>
              </a:spcBef>
              <a:defRPr/>
            </a:pPr>
            <a:r>
              <a:rPr lang="fr-CH" sz="2000" u="sng" dirty="0" err="1">
                <a:solidFill>
                  <a:srgbClr val="000000"/>
                </a:solidFill>
                <a:latin typeface="Gill Sans Nova Light"/>
                <a:cs typeface="Gill Sans Light" panose="020B0302020104020203"/>
              </a:rPr>
              <a:t>Pulsed</a:t>
            </a:r>
            <a:r>
              <a:rPr lang="fr-CH" sz="2000" u="sng" dirty="0">
                <a:solidFill>
                  <a:srgbClr val="000000"/>
                </a:solidFill>
                <a:latin typeface="Gill Sans Nova Light"/>
                <a:cs typeface="Gill Sans Light" panose="020B0302020104020203"/>
              </a:rPr>
              <a:t> mode (</a:t>
            </a:r>
            <a:r>
              <a:rPr lang="fr-CH" sz="2000" u="sng" dirty="0" err="1">
                <a:solidFill>
                  <a:srgbClr val="000000"/>
                </a:solidFill>
                <a:latin typeface="Gill Sans Nova Light"/>
                <a:cs typeface="Gill Sans Light" panose="020B0302020104020203"/>
              </a:rPr>
              <a:t>appropriate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choice</a:t>
            </a:r>
            <a:r>
              <a:rPr lang="fr-CH" sz="2000" u="sng" dirty="0">
                <a:solidFill>
                  <a:srgbClr val="000000"/>
                </a:solidFill>
                <a:latin typeface="Gill Sans Nova Light"/>
                <a:cs typeface="Gill Sans Light" panose="020B0302020104020203"/>
              </a:rPr>
              <a:t> of </a:t>
            </a:r>
            <a:r>
              <a:rPr lang="fr-CH" sz="2000" u="sng" dirty="0" err="1">
                <a:solidFill>
                  <a:srgbClr val="000000"/>
                </a:solidFill>
                <a:latin typeface="Gill Sans Nova Light"/>
                <a:cs typeface="Gill Sans Light" panose="020B0302020104020203"/>
              </a:rPr>
              <a:t>protocol</a:t>
            </a:r>
            <a:r>
              <a:rPr lang="fr-CH" sz="2000" u="sng" dirty="0">
                <a:solidFill>
                  <a:srgbClr val="000000"/>
                </a:solidFill>
                <a:latin typeface="Gill Sans Nova Light"/>
                <a:cs typeface="Gill Sans Light" panose="020B0302020104020203"/>
              </a:rPr>
              <a:t>)</a:t>
            </a:r>
          </a:p>
        </p:txBody>
      </p:sp>
    </p:spTree>
    <p:extLst>
      <p:ext uri="{BB962C8B-B14F-4D97-AF65-F5344CB8AC3E}">
        <p14:creationId xmlns:p14="http://schemas.microsoft.com/office/powerpoint/2010/main" val="795901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74</a:t>
            </a:fld>
            <a:endParaRPr lang="fr-CH" dirty="0">
              <a:solidFill>
                <a:schemeClr val="tx1"/>
              </a:solidFill>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922145" y="1293245"/>
            <a:ext cx="5298246" cy="400110"/>
          </a:xfrm>
          <a:prstGeom prst="rect">
            <a:avLst/>
          </a:prstGeom>
          <a:noFill/>
        </p:spPr>
        <p:txBody>
          <a:bodyPr wrap="none" rtlCol="0">
            <a:spAutoFit/>
          </a:bodyPr>
          <a:lstStyle/>
          <a:p>
            <a:pPr lvl="0" algn="ctr">
              <a:spcBef>
                <a:spcPct val="0"/>
              </a:spcBef>
              <a:defRPr/>
            </a:pPr>
            <a:r>
              <a:rPr lang="fr-CH" sz="2000" u="sng" dirty="0" err="1">
                <a:solidFill>
                  <a:srgbClr val="000000"/>
                </a:solidFill>
                <a:latin typeface="Gill Sans Nova Light"/>
                <a:cs typeface="Gill Sans Light" panose="020B0302020104020203"/>
              </a:rPr>
              <a:t>Pulsed</a:t>
            </a:r>
            <a:r>
              <a:rPr lang="fr-CH" sz="2000" u="sng" dirty="0">
                <a:solidFill>
                  <a:srgbClr val="000000"/>
                </a:solidFill>
                <a:latin typeface="Gill Sans Nova Light"/>
                <a:cs typeface="Gill Sans Light" panose="020B0302020104020203"/>
              </a:rPr>
              <a:t> mode (</a:t>
            </a:r>
            <a:r>
              <a:rPr lang="fr-CH" sz="2000" u="sng" dirty="0" err="1">
                <a:solidFill>
                  <a:srgbClr val="000000"/>
                </a:solidFill>
                <a:latin typeface="Gill Sans Nova Light"/>
                <a:cs typeface="Gill Sans Light" panose="020B0302020104020203"/>
              </a:rPr>
              <a:t>appropriate</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choice</a:t>
            </a:r>
            <a:r>
              <a:rPr lang="fr-CH" sz="2000" u="sng" dirty="0">
                <a:solidFill>
                  <a:srgbClr val="000000"/>
                </a:solidFill>
                <a:latin typeface="Gill Sans Nova Light"/>
                <a:cs typeface="Gill Sans Light" panose="020B0302020104020203"/>
              </a:rPr>
              <a:t> of </a:t>
            </a:r>
            <a:r>
              <a:rPr lang="fr-CH" sz="2000" u="sng" dirty="0" err="1">
                <a:solidFill>
                  <a:srgbClr val="000000"/>
                </a:solidFill>
                <a:latin typeface="Gill Sans Nova Light"/>
                <a:cs typeface="Gill Sans Light" panose="020B0302020104020203"/>
              </a:rPr>
              <a:t>protocol</a:t>
            </a:r>
            <a:r>
              <a:rPr lang="fr-CH" sz="2000" u="sng" dirty="0">
                <a:solidFill>
                  <a:srgbClr val="000000"/>
                </a:solidFill>
                <a:latin typeface="Gill Sans Nova Light"/>
                <a:cs typeface="Gill Sans Light" panose="020B0302020104020203"/>
              </a:rPr>
              <a:t>)</a:t>
            </a:r>
          </a:p>
        </p:txBody>
      </p:sp>
      <p:pic>
        <p:nvPicPr>
          <p:cNvPr id="18" name="Image 17"/>
          <p:cNvPicPr>
            <a:picLocks noChangeAspect="1"/>
          </p:cNvPicPr>
          <p:nvPr/>
        </p:nvPicPr>
        <p:blipFill>
          <a:blip r:embed="rId5"/>
          <a:stretch>
            <a:fillRect/>
          </a:stretch>
        </p:blipFill>
        <p:spPr>
          <a:xfrm>
            <a:off x="2362073" y="2529909"/>
            <a:ext cx="3152514" cy="3066678"/>
          </a:xfrm>
          <a:prstGeom prst="rect">
            <a:avLst/>
          </a:prstGeom>
        </p:spPr>
      </p:pic>
      <p:sp>
        <p:nvSpPr>
          <p:cNvPr id="19" name="ZoneTexte 18"/>
          <p:cNvSpPr txBox="1"/>
          <p:nvPr/>
        </p:nvSpPr>
        <p:spPr>
          <a:xfrm>
            <a:off x="2395635" y="1979448"/>
            <a:ext cx="3001143" cy="584775"/>
          </a:xfrm>
          <a:prstGeom prst="rect">
            <a:avLst/>
          </a:prstGeom>
          <a:noFill/>
        </p:spPr>
        <p:txBody>
          <a:bodyPr wrap="none" rtlCol="0">
            <a:spAutoFit/>
          </a:bodyPr>
          <a:lstStyle/>
          <a:p>
            <a:pPr algn="ctr"/>
            <a:r>
              <a:rPr lang="fr-CH" sz="1600" dirty="0">
                <a:latin typeface="Gill Sans Nova Light"/>
              </a:rPr>
              <a:t>1 – 3 pulses/s</a:t>
            </a:r>
          </a:p>
          <a:p>
            <a:pPr algn="ctr"/>
            <a:r>
              <a:rPr lang="fr-CH" sz="1600" dirty="0" err="1">
                <a:latin typeface="Gill Sans Nova Light"/>
              </a:rPr>
              <a:t>Appropriate</a:t>
            </a:r>
            <a:r>
              <a:rPr lang="fr-CH" sz="1600" dirty="0">
                <a:latin typeface="Gill Sans Nova Light"/>
              </a:rPr>
              <a:t> for slow processus</a:t>
            </a:r>
          </a:p>
        </p:txBody>
      </p:sp>
      <p:sp>
        <p:nvSpPr>
          <p:cNvPr id="24" name="ZoneTexte 23"/>
          <p:cNvSpPr txBox="1"/>
          <p:nvPr/>
        </p:nvSpPr>
        <p:spPr>
          <a:xfrm>
            <a:off x="2851689" y="5581810"/>
            <a:ext cx="2089033" cy="338554"/>
          </a:xfrm>
          <a:prstGeom prst="rect">
            <a:avLst/>
          </a:prstGeom>
          <a:noFill/>
        </p:spPr>
        <p:txBody>
          <a:bodyPr wrap="none" rtlCol="0">
            <a:spAutoFit/>
          </a:bodyPr>
          <a:lstStyle/>
          <a:p>
            <a:r>
              <a:rPr lang="fr-CH" sz="1600" dirty="0" err="1">
                <a:latin typeface="Gill Sans Nova Light"/>
              </a:rPr>
              <a:t>Orthopedic</a:t>
            </a:r>
            <a:r>
              <a:rPr lang="fr-CH" sz="1600" dirty="0">
                <a:latin typeface="Gill Sans Nova Light"/>
              </a:rPr>
              <a:t> protocole</a:t>
            </a:r>
          </a:p>
        </p:txBody>
      </p:sp>
      <p:sp>
        <p:nvSpPr>
          <p:cNvPr id="25" name="ZoneTexte 24"/>
          <p:cNvSpPr txBox="1"/>
          <p:nvPr/>
        </p:nvSpPr>
        <p:spPr>
          <a:xfrm>
            <a:off x="1237585" y="6313008"/>
            <a:ext cx="4982805" cy="215444"/>
          </a:xfrm>
          <a:prstGeom prst="rect">
            <a:avLst/>
          </a:prstGeom>
          <a:noFill/>
        </p:spPr>
        <p:txBody>
          <a:bodyPr wrap="square" rtlCol="0">
            <a:spAutoFit/>
          </a:bodyPr>
          <a:lstStyle/>
          <a:p>
            <a:r>
              <a:rPr lang="fr-CH" sz="800" dirty="0">
                <a:latin typeface="Gill Sans Nova Light"/>
              </a:rPr>
              <a:t>Source : T.A. </a:t>
            </a:r>
            <a:r>
              <a:rPr lang="fr-CH" sz="800" dirty="0" err="1">
                <a:latin typeface="Gill Sans Nova Light"/>
              </a:rPr>
              <a:t>Zachos</a:t>
            </a:r>
            <a:r>
              <a:rPr lang="fr-CH" sz="800" dirty="0">
                <a:latin typeface="Gill Sans Nova Light"/>
              </a:rPr>
              <a:t>, Michigan State </a:t>
            </a:r>
            <a:r>
              <a:rPr lang="fr-CH" sz="800" dirty="0" err="1">
                <a:latin typeface="Gill Sans Nova Light"/>
              </a:rPr>
              <a:t>University</a:t>
            </a:r>
            <a:r>
              <a:rPr lang="fr-CH" sz="800" dirty="0">
                <a:latin typeface="Gill Sans Nova Light"/>
              </a:rPr>
              <a:t>, Kalamazoo, NAVC </a:t>
            </a:r>
            <a:r>
              <a:rPr lang="fr-CH" sz="800" dirty="0" err="1">
                <a:latin typeface="Gill Sans Nova Light"/>
              </a:rPr>
              <a:t>Conference</a:t>
            </a:r>
            <a:r>
              <a:rPr lang="fr-CH" sz="800" dirty="0">
                <a:latin typeface="Gill Sans Nova Light"/>
              </a:rPr>
              <a:t> 2013 Small Anima</a:t>
            </a:r>
          </a:p>
        </p:txBody>
      </p:sp>
      <p:pic>
        <p:nvPicPr>
          <p:cNvPr id="26" name="Pulses">
            <a:hlinkClick r:id="" action="ppaction://media"/>
          </p:cNvPr>
          <p:cNvPicPr>
            <a:picLocks noChangeAspect="1"/>
          </p:cNvPicPr>
          <p:nvPr>
            <a:videoFile r:link="rId1"/>
            <p:extLst>
              <p:ext uri="{DAA4B4D4-6D71-4841-9C94-3DE7FCFB9230}">
                <p14:media xmlns:p14="http://schemas.microsoft.com/office/powerpoint/2010/main" r:embed="rId2">
                  <p14:trim st="1461" end="3418"/>
                </p14:media>
              </p:ext>
            </p:extLst>
          </p:nvPr>
        </p:nvPicPr>
        <p:blipFill>
          <a:blip r:embed="rId6"/>
          <a:stretch>
            <a:fillRect/>
          </a:stretch>
        </p:blipFill>
        <p:spPr>
          <a:xfrm>
            <a:off x="6634341" y="2565952"/>
            <a:ext cx="2918675" cy="3035075"/>
          </a:xfrm>
          <a:prstGeom prst="rect">
            <a:avLst/>
          </a:prstGeom>
        </p:spPr>
      </p:pic>
      <p:sp>
        <p:nvSpPr>
          <p:cNvPr id="27" name="ZoneTexte 26"/>
          <p:cNvSpPr txBox="1"/>
          <p:nvPr/>
        </p:nvSpPr>
        <p:spPr>
          <a:xfrm>
            <a:off x="7029568" y="5588833"/>
            <a:ext cx="2122697" cy="338554"/>
          </a:xfrm>
          <a:prstGeom prst="rect">
            <a:avLst/>
          </a:prstGeom>
          <a:noFill/>
        </p:spPr>
        <p:txBody>
          <a:bodyPr wrap="none" rtlCol="0">
            <a:spAutoFit/>
          </a:bodyPr>
          <a:lstStyle/>
          <a:p>
            <a:r>
              <a:rPr lang="fr-CH" sz="1600" dirty="0" err="1">
                <a:latin typeface="Gill Sans Nova Light"/>
              </a:rPr>
              <a:t>Cardiac</a:t>
            </a:r>
            <a:r>
              <a:rPr lang="fr-CH" sz="1600" dirty="0">
                <a:latin typeface="Gill Sans Nova Light"/>
              </a:rPr>
              <a:t> mouvements</a:t>
            </a:r>
          </a:p>
        </p:txBody>
      </p:sp>
      <p:sp>
        <p:nvSpPr>
          <p:cNvPr id="31" name="ZoneTexte 30"/>
          <p:cNvSpPr txBox="1"/>
          <p:nvPr/>
        </p:nvSpPr>
        <p:spPr>
          <a:xfrm>
            <a:off x="6628818" y="1979448"/>
            <a:ext cx="2924198" cy="584775"/>
          </a:xfrm>
          <a:prstGeom prst="rect">
            <a:avLst/>
          </a:prstGeom>
          <a:noFill/>
        </p:spPr>
        <p:txBody>
          <a:bodyPr wrap="none" rtlCol="0">
            <a:spAutoFit/>
          </a:bodyPr>
          <a:lstStyle/>
          <a:p>
            <a:pPr algn="ctr"/>
            <a:r>
              <a:rPr lang="fr-CH" sz="1600" dirty="0">
                <a:latin typeface="Gill Sans Nova Light"/>
              </a:rPr>
              <a:t>8 – 30 pulses/s</a:t>
            </a:r>
          </a:p>
          <a:p>
            <a:pPr algn="ctr"/>
            <a:r>
              <a:rPr lang="fr-CH" sz="1600" dirty="0" err="1">
                <a:latin typeface="Gill Sans Nova Light"/>
              </a:rPr>
              <a:t>Appropriate</a:t>
            </a:r>
            <a:r>
              <a:rPr lang="fr-CH" sz="1600" dirty="0">
                <a:latin typeface="Gill Sans Nova Light"/>
              </a:rPr>
              <a:t> for </a:t>
            </a:r>
            <a:r>
              <a:rPr lang="fr-CH" sz="1600" dirty="0" err="1">
                <a:latin typeface="Gill Sans Nova Light"/>
              </a:rPr>
              <a:t>fast</a:t>
            </a:r>
            <a:r>
              <a:rPr lang="fr-CH" sz="1600" dirty="0">
                <a:latin typeface="Gill Sans Nova Light"/>
              </a:rPr>
              <a:t> processus</a:t>
            </a:r>
          </a:p>
        </p:txBody>
      </p:sp>
    </p:spTree>
    <p:extLst>
      <p:ext uri="{BB962C8B-B14F-4D97-AF65-F5344CB8AC3E}">
        <p14:creationId xmlns:p14="http://schemas.microsoft.com/office/powerpoint/2010/main" val="35797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repeatCount="indefinite" fill="hold" display="0">
                  <p:stCondLst>
                    <p:cond delay="indefinite"/>
                  </p:stCondLst>
                </p:cTn>
                <p:tgtEl>
                  <p:spTgt spid="26"/>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75</a:t>
            </a:fld>
            <a:endParaRPr lang="fr-CH" dirty="0">
              <a:solidFill>
                <a:schemeClr val="tx1"/>
              </a:solidFill>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293245"/>
            <a:ext cx="1582484" cy="400110"/>
          </a:xfrm>
          <a:prstGeom prst="rect">
            <a:avLst/>
          </a:prstGeom>
          <a:noFill/>
        </p:spPr>
        <p:txBody>
          <a:bodyPr wrap="none" rtlCol="0">
            <a:spAutoFit/>
          </a:bodyPr>
          <a:lstStyle/>
          <a:p>
            <a:pPr lvl="0" algn="ctr">
              <a:spcBef>
                <a:spcPct val="0"/>
              </a:spcBef>
              <a:defRPr/>
            </a:pPr>
            <a:r>
              <a:rPr lang="fr-CH" sz="2000" u="sng" dirty="0">
                <a:solidFill>
                  <a:srgbClr val="000000"/>
                </a:solidFill>
                <a:latin typeface="Gill Sans Nova Light"/>
                <a:cs typeface="Gill Sans Light" panose="020B0302020104020203"/>
              </a:rPr>
              <a:t>Diaphragme</a:t>
            </a:r>
          </a:p>
        </p:txBody>
      </p:sp>
      <p:pic>
        <p:nvPicPr>
          <p:cNvPr id="20" name="Diaphrag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64991" y="1920240"/>
            <a:ext cx="5736541" cy="3226804"/>
          </a:xfrm>
          <a:prstGeom prst="rect">
            <a:avLst/>
          </a:prstGeom>
        </p:spPr>
      </p:pic>
      <p:sp>
        <p:nvSpPr>
          <p:cNvPr id="21" name="ZoneTexte 20"/>
          <p:cNvSpPr txBox="1"/>
          <p:nvPr/>
        </p:nvSpPr>
        <p:spPr>
          <a:xfrm>
            <a:off x="2241737" y="5374729"/>
            <a:ext cx="7983047" cy="646331"/>
          </a:xfrm>
          <a:prstGeom prst="rect">
            <a:avLst/>
          </a:prstGeom>
          <a:noFill/>
        </p:spPr>
        <p:txBody>
          <a:bodyPr wrap="square" rtlCol="0">
            <a:spAutoFit/>
          </a:bodyPr>
          <a:lstStyle/>
          <a:p>
            <a:r>
              <a:rPr lang="en-US" dirty="0">
                <a:solidFill>
                  <a:srgbClr val="CC3300"/>
                </a:solidFill>
                <a:latin typeface="Gill Sans Nova Light"/>
              </a:rPr>
              <a:t>The diaphragm is a key tool: it makes it possible to increase the image quality and lower the doses</a:t>
            </a:r>
            <a:endParaRPr lang="fr-CH" dirty="0">
              <a:solidFill>
                <a:srgbClr val="CC3300"/>
              </a:solidFill>
              <a:latin typeface="Gill Sans Nova Light"/>
            </a:endParaRPr>
          </a:p>
        </p:txBody>
      </p:sp>
    </p:spTree>
    <p:extLst>
      <p:ext uri="{BB962C8B-B14F-4D97-AF65-F5344CB8AC3E}">
        <p14:creationId xmlns:p14="http://schemas.microsoft.com/office/powerpoint/2010/main" val="329602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6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76</a:t>
            </a:fld>
            <a:endParaRPr lang="fr-CH" dirty="0">
              <a:solidFill>
                <a:schemeClr val="tx1"/>
              </a:solidFill>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248593"/>
            <a:ext cx="5242461" cy="400110"/>
          </a:xfrm>
          <a:prstGeom prst="rect">
            <a:avLst/>
          </a:prstGeom>
          <a:noFill/>
        </p:spPr>
        <p:txBody>
          <a:bodyPr wrap="none" rtlCol="0">
            <a:spAutoFit/>
          </a:bodyPr>
          <a:lstStyle/>
          <a:p>
            <a:pPr algn="ctr">
              <a:spcBef>
                <a:spcPct val="0"/>
              </a:spcBef>
              <a:defRPr/>
            </a:pPr>
            <a:r>
              <a:rPr lang="fr-FR" sz="2000" u="sng" dirty="0">
                <a:solidFill>
                  <a:srgbClr val="000000"/>
                </a:solidFill>
                <a:latin typeface="Gill Sans Nova Light"/>
                <a:cs typeface="Gill Sans Light" panose="020B0302020104020203"/>
              </a:rPr>
              <a:t>Zoom – Tube </a:t>
            </a:r>
            <a:r>
              <a:rPr lang="fr-FR" sz="2000" u="sng" dirty="0" err="1">
                <a:solidFill>
                  <a:srgbClr val="000000"/>
                </a:solidFill>
                <a:latin typeface="Gill Sans Nova Light"/>
                <a:cs typeface="Gill Sans Light" panose="020B0302020104020203"/>
              </a:rPr>
              <a:t>positionning</a:t>
            </a:r>
            <a:r>
              <a:rPr lang="fr-FR" sz="2000" u="sng" dirty="0">
                <a:solidFill>
                  <a:srgbClr val="000000"/>
                </a:solidFill>
                <a:latin typeface="Gill Sans Nova Light"/>
                <a:cs typeface="Gill Sans Light" panose="020B0302020104020203"/>
              </a:rPr>
              <a:t> – </a:t>
            </a:r>
            <a:r>
              <a:rPr lang="fr-FR" sz="2000" u="sng" dirty="0" err="1">
                <a:solidFill>
                  <a:srgbClr val="000000"/>
                </a:solidFill>
                <a:latin typeface="Gill Sans Nova Light"/>
                <a:cs typeface="Gill Sans Light" panose="020B0302020104020203"/>
              </a:rPr>
              <a:t>geometric</a:t>
            </a:r>
            <a:r>
              <a:rPr lang="fr-FR" sz="2000" u="sng" dirty="0">
                <a:solidFill>
                  <a:srgbClr val="000000"/>
                </a:solidFill>
                <a:latin typeface="Gill Sans Nova Light"/>
                <a:cs typeface="Gill Sans Light" panose="020B0302020104020203"/>
              </a:rPr>
              <a:t> zoom</a:t>
            </a:r>
          </a:p>
        </p:txBody>
      </p:sp>
      <p:pic>
        <p:nvPicPr>
          <p:cNvPr id="11" name="M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6755" y="2075689"/>
            <a:ext cx="8502981" cy="2409178"/>
          </a:xfrm>
          <a:prstGeom prst="rect">
            <a:avLst/>
          </a:prstGeom>
        </p:spPr>
      </p:pic>
      <p:sp>
        <p:nvSpPr>
          <p:cNvPr id="12" name="ZoneTexte 11"/>
          <p:cNvSpPr txBox="1"/>
          <p:nvPr/>
        </p:nvSpPr>
        <p:spPr>
          <a:xfrm>
            <a:off x="1588487" y="4790636"/>
            <a:ext cx="4115614" cy="830997"/>
          </a:xfrm>
          <a:prstGeom prst="rect">
            <a:avLst/>
          </a:prstGeom>
          <a:noFill/>
        </p:spPr>
        <p:txBody>
          <a:bodyPr wrap="none" rtlCol="0">
            <a:spAutoFit/>
          </a:bodyPr>
          <a:lstStyle/>
          <a:p>
            <a:r>
              <a:rPr lang="en-US" sz="1600" dirty="0">
                <a:latin typeface="Gill Sans Nova Light"/>
              </a:rPr>
              <a:t>Tube close to the patient, detector far away</a:t>
            </a:r>
          </a:p>
          <a:p>
            <a:r>
              <a:rPr lang="en-US" sz="1600" dirty="0">
                <a:solidFill>
                  <a:srgbClr val="CC3300"/>
                </a:solidFill>
                <a:latin typeface="Gill Sans Nova Light"/>
              </a:rPr>
              <a:t>Magnified and blurred image</a:t>
            </a:r>
          </a:p>
          <a:p>
            <a:r>
              <a:rPr lang="en-US" sz="1600" dirty="0">
                <a:solidFill>
                  <a:srgbClr val="CC3300"/>
                </a:solidFill>
                <a:latin typeface="Gill Sans Nova Light"/>
              </a:rPr>
              <a:t>The dose to the skin increases</a:t>
            </a:r>
            <a:endParaRPr lang="fr-CH" sz="1600" dirty="0">
              <a:solidFill>
                <a:srgbClr val="CC3300"/>
              </a:solidFill>
              <a:latin typeface="Gill Sans Nova Light"/>
            </a:endParaRPr>
          </a:p>
        </p:txBody>
      </p:sp>
      <p:sp>
        <p:nvSpPr>
          <p:cNvPr id="13" name="ZoneTexte 12"/>
          <p:cNvSpPr txBox="1"/>
          <p:nvPr/>
        </p:nvSpPr>
        <p:spPr>
          <a:xfrm>
            <a:off x="6849441" y="4790635"/>
            <a:ext cx="5014514" cy="830997"/>
          </a:xfrm>
          <a:prstGeom prst="rect">
            <a:avLst/>
          </a:prstGeom>
          <a:noFill/>
        </p:spPr>
        <p:txBody>
          <a:bodyPr wrap="none" rtlCol="0">
            <a:spAutoFit/>
          </a:bodyPr>
          <a:lstStyle/>
          <a:p>
            <a:r>
              <a:rPr lang="en-US" sz="1600" dirty="0">
                <a:latin typeface="Gill Sans Nova Light"/>
              </a:rPr>
              <a:t>The detector is close to the patient, the tube far away</a:t>
            </a:r>
          </a:p>
          <a:p>
            <a:r>
              <a:rPr lang="en-US" sz="1600" dirty="0">
                <a:solidFill>
                  <a:srgbClr val="CC3300"/>
                </a:solidFill>
                <a:latin typeface="Gill Sans Nova Light"/>
              </a:rPr>
              <a:t>Image net</a:t>
            </a:r>
          </a:p>
          <a:p>
            <a:r>
              <a:rPr lang="en-US" sz="1600" dirty="0">
                <a:solidFill>
                  <a:srgbClr val="CC3300"/>
                </a:solidFill>
                <a:latin typeface="Gill Sans Nova Light"/>
              </a:rPr>
              <a:t>Lower skin dose</a:t>
            </a:r>
            <a:endParaRPr lang="fr-CH" sz="1600" dirty="0">
              <a:solidFill>
                <a:srgbClr val="CC3300"/>
              </a:solidFill>
              <a:latin typeface="Gill Sans Nova Light"/>
            </a:endParaRPr>
          </a:p>
        </p:txBody>
      </p:sp>
    </p:spTree>
    <p:extLst>
      <p:ext uri="{BB962C8B-B14F-4D97-AF65-F5344CB8AC3E}">
        <p14:creationId xmlns:p14="http://schemas.microsoft.com/office/powerpoint/2010/main" val="189293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54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vol="80000">
                <p:cTn id="19" fill="hold" display="0">
                  <p:stCondLst>
                    <p:cond delay="indefinite"/>
                  </p:stCondLst>
                </p:cTn>
                <p:tgtEl>
                  <p:spTgt spid="11"/>
                </p:tgtEl>
              </p:cMediaNode>
            </p:video>
          </p:childTnLst>
        </p:cTn>
      </p:par>
    </p:tnLst>
    <p:bldLst>
      <p:bldP spid="12"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944108" y="1263497"/>
            <a:ext cx="840295" cy="400110"/>
          </a:xfrm>
          <a:prstGeom prst="rect">
            <a:avLst/>
          </a:prstGeom>
          <a:noFill/>
        </p:spPr>
        <p:txBody>
          <a:bodyPr wrap="none" rtlCol="0">
            <a:spAutoFit/>
          </a:bodyPr>
          <a:lstStyle/>
          <a:p>
            <a:pPr algn="ctr">
              <a:spcBef>
                <a:spcPct val="0"/>
              </a:spcBef>
              <a:defRPr/>
            </a:pPr>
            <a:r>
              <a:rPr lang="fr-FR" sz="2000" u="sng" dirty="0">
                <a:solidFill>
                  <a:srgbClr val="000000"/>
                </a:solidFill>
                <a:latin typeface="Gill Sans Nova Light"/>
                <a:cs typeface="Gill Sans Light" panose="020B0302020104020203"/>
              </a:rPr>
              <a:t>Zoom</a:t>
            </a:r>
          </a:p>
        </p:txBody>
      </p:sp>
      <p:sp>
        <p:nvSpPr>
          <p:cNvPr id="14" name="Espace réservé du texte 2"/>
          <p:cNvSpPr txBox="1">
            <a:spLocks/>
          </p:cNvSpPr>
          <p:nvPr/>
        </p:nvSpPr>
        <p:spPr>
          <a:xfrm>
            <a:off x="944108" y="1822647"/>
            <a:ext cx="8229600" cy="94869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Gill Sans Nova Light"/>
              </a:rPr>
              <a:t>The </a:t>
            </a:r>
            <a:r>
              <a:rPr lang="en-US" sz="1800" dirty="0">
                <a:solidFill>
                  <a:srgbClr val="CC3300"/>
                </a:solidFill>
                <a:latin typeface="Gill Sans Nova Light"/>
              </a:rPr>
              <a:t>geometric zoom </a:t>
            </a:r>
            <a:r>
              <a:rPr lang="en-US" sz="1800" dirty="0">
                <a:latin typeface="Gill Sans Nova Light"/>
              </a:rPr>
              <a:t>consists of bringing the </a:t>
            </a:r>
            <a:r>
              <a:rPr lang="en-US" sz="1800" dirty="0">
                <a:solidFill>
                  <a:srgbClr val="CC3300"/>
                </a:solidFill>
                <a:latin typeface="Gill Sans Nova Light"/>
              </a:rPr>
              <a:t>patient closer to the tube</a:t>
            </a:r>
          </a:p>
          <a:p>
            <a:r>
              <a:rPr lang="en-US" sz="1800" dirty="0">
                <a:latin typeface="Gill Sans Nova Light"/>
              </a:rPr>
              <a:t>Any installation has an </a:t>
            </a:r>
            <a:r>
              <a:rPr lang="en-US" sz="1800" dirty="0">
                <a:solidFill>
                  <a:srgbClr val="CC3300"/>
                </a:solidFill>
                <a:latin typeface="Gill Sans Nova Light"/>
              </a:rPr>
              <a:t>electronic zoom, internal to the machine</a:t>
            </a:r>
            <a:r>
              <a:rPr lang="fr-CH" sz="1800" dirty="0">
                <a:solidFill>
                  <a:srgbClr val="CC3300"/>
                </a:solidFill>
                <a:latin typeface="Gill Sans Nova Light"/>
              </a:rPr>
              <a:t> </a:t>
            </a:r>
          </a:p>
        </p:txBody>
      </p:sp>
      <p:pic>
        <p:nvPicPr>
          <p:cNvPr id="15" name="Image 14"/>
          <p:cNvPicPr>
            <a:picLocks noChangeAspect="1"/>
          </p:cNvPicPr>
          <p:nvPr/>
        </p:nvPicPr>
        <p:blipFill>
          <a:blip r:embed="rId3"/>
          <a:stretch>
            <a:fillRect/>
          </a:stretch>
        </p:blipFill>
        <p:spPr>
          <a:xfrm>
            <a:off x="3604532" y="2428514"/>
            <a:ext cx="4485079" cy="2925495"/>
          </a:xfrm>
          <a:prstGeom prst="rect">
            <a:avLst/>
          </a:prstGeom>
        </p:spPr>
      </p:pic>
      <p:sp>
        <p:nvSpPr>
          <p:cNvPr id="19" name="ZoneTexte 18"/>
          <p:cNvSpPr txBox="1"/>
          <p:nvPr/>
        </p:nvSpPr>
        <p:spPr>
          <a:xfrm>
            <a:off x="1050095" y="5498211"/>
            <a:ext cx="10340592" cy="923330"/>
          </a:xfrm>
          <a:prstGeom prst="rect">
            <a:avLst/>
          </a:prstGeom>
          <a:noFill/>
        </p:spPr>
        <p:txBody>
          <a:bodyPr wrap="square" rtlCol="0">
            <a:spAutoFit/>
          </a:bodyPr>
          <a:lstStyle/>
          <a:p>
            <a:r>
              <a:rPr lang="en-US" dirty="0">
                <a:latin typeface="Gill Sans Nova Light"/>
              </a:rPr>
              <a:t>The </a:t>
            </a:r>
            <a:r>
              <a:rPr lang="en-US" dirty="0">
                <a:solidFill>
                  <a:srgbClr val="CC3300"/>
                </a:solidFill>
                <a:latin typeface="Gill Sans Nova Light"/>
              </a:rPr>
              <a:t>zoom utilization should be limited </a:t>
            </a:r>
            <a:r>
              <a:rPr lang="en-US" dirty="0">
                <a:latin typeface="Gill Sans Nova Light"/>
              </a:rPr>
              <a:t>as the patient is more irradiated.</a:t>
            </a:r>
          </a:p>
          <a:p>
            <a:r>
              <a:rPr lang="en-US" dirty="0">
                <a:latin typeface="Gill Sans Nova Light"/>
              </a:rPr>
              <a:t>Between electronic and geometric zoom, it is </a:t>
            </a:r>
            <a:r>
              <a:rPr lang="en-US" dirty="0">
                <a:solidFill>
                  <a:srgbClr val="CC3300"/>
                </a:solidFill>
                <a:latin typeface="Gill Sans Nova Light"/>
              </a:rPr>
              <a:t>better to choose electronic zoom</a:t>
            </a:r>
            <a:r>
              <a:rPr lang="en-US" dirty="0">
                <a:latin typeface="Gill Sans Nova Light"/>
              </a:rPr>
              <a:t>. Had to be remove when it's no longer needed.</a:t>
            </a:r>
            <a:endParaRPr lang="fr-CH" dirty="0">
              <a:latin typeface="Gill Sans Nova Light"/>
            </a:endParaRPr>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8808" y="1463552"/>
            <a:ext cx="1418801" cy="1790872"/>
          </a:xfrm>
          <a:prstGeom prst="rect">
            <a:avLst/>
          </a:prstGeom>
        </p:spPr>
      </p:pic>
      <p:pic>
        <p:nvPicPr>
          <p:cNvPr id="21" name="Image 20"/>
          <p:cNvPicPr>
            <a:picLocks noChangeAspect="1"/>
          </p:cNvPicPr>
          <p:nvPr/>
        </p:nvPicPr>
        <p:blipFill rotWithShape="1">
          <a:blip r:embed="rId5" cstate="print">
            <a:extLst>
              <a:ext uri="{28A0092B-C50C-407E-A947-70E740481C1C}">
                <a14:useLocalDpi xmlns:a14="http://schemas.microsoft.com/office/drawing/2010/main" val="0"/>
              </a:ext>
            </a:extLst>
          </a:blip>
          <a:srcRect l="28637" t="34022" r="6644" b="719"/>
          <a:stretch/>
        </p:blipFill>
        <p:spPr>
          <a:xfrm>
            <a:off x="9475460" y="3569456"/>
            <a:ext cx="1402149" cy="1784553"/>
          </a:xfrm>
          <a:prstGeom prst="rect">
            <a:avLst/>
          </a:prstGeom>
        </p:spPr>
      </p:pic>
      <p:sp>
        <p:nvSpPr>
          <p:cNvPr id="13" name="ZoneTexte 12"/>
          <p:cNvSpPr txBox="1"/>
          <p:nvPr/>
        </p:nvSpPr>
        <p:spPr>
          <a:xfrm rot="16200000">
            <a:off x="2738030" y="3635784"/>
            <a:ext cx="2303572" cy="307777"/>
          </a:xfrm>
          <a:prstGeom prst="rect">
            <a:avLst/>
          </a:prstGeom>
          <a:solidFill>
            <a:schemeClr val="bg1"/>
          </a:solidFill>
        </p:spPr>
        <p:txBody>
          <a:bodyPr wrap="square" rtlCol="0">
            <a:spAutoFit/>
          </a:bodyPr>
          <a:lstStyle/>
          <a:p>
            <a:r>
              <a:rPr lang="fr-CH" sz="1400" dirty="0">
                <a:latin typeface="Gill Sans Nova Light"/>
              </a:rPr>
              <a:t>Skin dose rate [mGy.min</a:t>
            </a:r>
            <a:r>
              <a:rPr lang="fr-CH" sz="1400" baseline="30000" dirty="0">
                <a:latin typeface="Gill Sans Nova Light"/>
              </a:rPr>
              <a:t>-1</a:t>
            </a:r>
            <a:r>
              <a:rPr lang="fr-CH" sz="1400" dirty="0">
                <a:latin typeface="Gill Sans Nova Light"/>
              </a:rPr>
              <a:t>]</a:t>
            </a:r>
          </a:p>
        </p:txBody>
      </p:sp>
      <p:sp>
        <p:nvSpPr>
          <p:cNvPr id="18" name="ZoneTexte 17"/>
          <p:cNvSpPr txBox="1"/>
          <p:nvPr/>
        </p:nvSpPr>
        <p:spPr>
          <a:xfrm>
            <a:off x="5227350" y="5118333"/>
            <a:ext cx="1239442" cy="307777"/>
          </a:xfrm>
          <a:prstGeom prst="rect">
            <a:avLst/>
          </a:prstGeom>
          <a:solidFill>
            <a:schemeClr val="bg1"/>
          </a:solidFill>
        </p:spPr>
        <p:txBody>
          <a:bodyPr wrap="none" rtlCol="0">
            <a:spAutoFit/>
          </a:bodyPr>
          <a:lstStyle/>
          <a:p>
            <a:r>
              <a:rPr lang="fr-CH" sz="1400" dirty="0">
                <a:latin typeface="Gill Sans Nova Light"/>
              </a:rPr>
              <a:t>Magnification</a:t>
            </a:r>
          </a:p>
        </p:txBody>
      </p:sp>
    </p:spTree>
    <p:extLst>
      <p:ext uri="{BB962C8B-B14F-4D97-AF65-F5344CB8AC3E}">
        <p14:creationId xmlns:p14="http://schemas.microsoft.com/office/powerpoint/2010/main" val="1212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248593"/>
            <a:ext cx="2850460" cy="400110"/>
          </a:xfrm>
          <a:prstGeom prst="rect">
            <a:avLst/>
          </a:prstGeom>
          <a:noFill/>
        </p:spPr>
        <p:txBody>
          <a:bodyPr wrap="none" rtlCol="0">
            <a:spAutoFit/>
          </a:bodyPr>
          <a:lstStyle/>
          <a:p>
            <a:pPr algn="ctr">
              <a:spcBef>
                <a:spcPct val="0"/>
              </a:spcBef>
              <a:defRPr/>
            </a:pPr>
            <a:r>
              <a:rPr lang="fr-FR" sz="2000" u="sng" dirty="0">
                <a:solidFill>
                  <a:srgbClr val="000000"/>
                </a:solidFill>
                <a:latin typeface="Gill Sans Nova Light"/>
                <a:cs typeface="Gill Sans Light" panose="020B0302020104020203"/>
              </a:rPr>
              <a:t>Use of patient </a:t>
            </a:r>
            <a:r>
              <a:rPr lang="fr-FR" sz="2000" u="sng" dirty="0" err="1">
                <a:solidFill>
                  <a:srgbClr val="000000"/>
                </a:solidFill>
                <a:latin typeface="Gill Sans Nova Light"/>
                <a:cs typeface="Gill Sans Light" panose="020B0302020104020203"/>
              </a:rPr>
              <a:t>shielding</a:t>
            </a:r>
            <a:endParaRPr lang="fr-FR" sz="2000" u="sng" dirty="0">
              <a:solidFill>
                <a:srgbClr val="000000"/>
              </a:solidFill>
              <a:latin typeface="Gill Sans Nova Light"/>
              <a:cs typeface="Gill Sans Light" panose="020B0302020104020203"/>
            </a:endParaRPr>
          </a:p>
        </p:txBody>
      </p:sp>
      <p:pic>
        <p:nvPicPr>
          <p:cNvPr id="2" name="Image 1"/>
          <p:cNvPicPr>
            <a:picLocks noChangeAspect="1"/>
          </p:cNvPicPr>
          <p:nvPr/>
        </p:nvPicPr>
        <p:blipFill>
          <a:blip r:embed="rId3"/>
          <a:stretch>
            <a:fillRect/>
          </a:stretch>
        </p:blipFill>
        <p:spPr>
          <a:xfrm>
            <a:off x="605290" y="2220757"/>
            <a:ext cx="5139178" cy="1503947"/>
          </a:xfrm>
          <a:prstGeom prst="rect">
            <a:avLst/>
          </a:prstGeom>
        </p:spPr>
      </p:pic>
      <p:pic>
        <p:nvPicPr>
          <p:cNvPr id="3" name="Image 2"/>
          <p:cNvPicPr>
            <a:picLocks noChangeAspect="1"/>
          </p:cNvPicPr>
          <p:nvPr/>
        </p:nvPicPr>
        <p:blipFill>
          <a:blip r:embed="rId4"/>
          <a:stretch>
            <a:fillRect/>
          </a:stretch>
        </p:blipFill>
        <p:spPr>
          <a:xfrm>
            <a:off x="1745940" y="4083490"/>
            <a:ext cx="2857878" cy="1118626"/>
          </a:xfrm>
          <a:prstGeom prst="rect">
            <a:avLst/>
          </a:prstGeom>
        </p:spPr>
      </p:pic>
      <p:pic>
        <p:nvPicPr>
          <p:cNvPr id="5" name="Image 4"/>
          <p:cNvPicPr>
            <a:picLocks noChangeAspect="1"/>
          </p:cNvPicPr>
          <p:nvPr/>
        </p:nvPicPr>
        <p:blipFill>
          <a:blip r:embed="rId5"/>
          <a:stretch>
            <a:fillRect/>
          </a:stretch>
        </p:blipFill>
        <p:spPr>
          <a:xfrm>
            <a:off x="6233360" y="2928316"/>
            <a:ext cx="5500840" cy="1970519"/>
          </a:xfrm>
          <a:prstGeom prst="rect">
            <a:avLst/>
          </a:prstGeom>
        </p:spPr>
      </p:pic>
      <p:cxnSp>
        <p:nvCxnSpPr>
          <p:cNvPr id="8" name="Connecteur droit 7"/>
          <p:cNvCxnSpPr/>
          <p:nvPr/>
        </p:nvCxnSpPr>
        <p:spPr>
          <a:xfrm>
            <a:off x="8741664" y="3392424"/>
            <a:ext cx="2898648"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355080" y="3630168"/>
            <a:ext cx="25420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7019544" y="3858768"/>
            <a:ext cx="37338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nvPicPr>
        <p:blipFill>
          <a:blip r:embed="rId6"/>
          <a:stretch>
            <a:fillRect/>
          </a:stretch>
        </p:blipFill>
        <p:spPr>
          <a:xfrm>
            <a:off x="9366425" y="968290"/>
            <a:ext cx="1512751" cy="1493683"/>
          </a:xfrm>
          <a:prstGeom prst="rect">
            <a:avLst/>
          </a:prstGeom>
        </p:spPr>
      </p:pic>
    </p:spTree>
    <p:extLst>
      <p:ext uri="{BB962C8B-B14F-4D97-AF65-F5344CB8AC3E}">
        <p14:creationId xmlns:p14="http://schemas.microsoft.com/office/powerpoint/2010/main" val="3379853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79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solidFill>
                  <a:srgbClr val="000000"/>
                </a:solidFill>
                <a:latin typeface="Gill Sans MT"/>
              </a:rPr>
              <a:t>Patient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PATIENT RADIATION PROTECTION</a:t>
            </a:r>
          </a:p>
        </p:txBody>
      </p:sp>
      <p:cxnSp>
        <p:nvCxnSpPr>
          <p:cNvPr id="17" name="Connecteur droit 16"/>
          <p:cNvCxnSpPr/>
          <p:nvPr/>
        </p:nvCxnSpPr>
        <p:spPr>
          <a:xfrm flipH="1">
            <a:off x="420624" y="735895"/>
            <a:ext cx="3919" cy="1825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72555" y="1248593"/>
            <a:ext cx="1281120" cy="400110"/>
          </a:xfrm>
          <a:prstGeom prst="rect">
            <a:avLst/>
          </a:prstGeom>
          <a:noFill/>
        </p:spPr>
        <p:txBody>
          <a:bodyPr wrap="none" rtlCol="0">
            <a:spAutoFit/>
          </a:bodyPr>
          <a:lstStyle/>
          <a:p>
            <a:pPr algn="ctr">
              <a:spcBef>
                <a:spcPct val="0"/>
              </a:spcBef>
              <a:defRPr/>
            </a:pPr>
            <a:r>
              <a:rPr lang="fr-FR" sz="2000" u="sng" dirty="0" err="1">
                <a:solidFill>
                  <a:srgbClr val="000000"/>
                </a:solidFill>
                <a:latin typeface="Gill Sans Nova Light"/>
                <a:cs typeface="Gill Sans Light" panose="020B0302020104020203"/>
              </a:rPr>
              <a:t>Summary</a:t>
            </a:r>
            <a:endParaRPr lang="fr-FR" sz="2000" u="sng" dirty="0">
              <a:solidFill>
                <a:srgbClr val="000000"/>
              </a:solidFill>
              <a:latin typeface="Gill Sans Nova Light"/>
              <a:cs typeface="Gill Sans Light" panose="020B0302020104020203"/>
            </a:endParaRPr>
          </a:p>
        </p:txBody>
      </p:sp>
      <p:sp>
        <p:nvSpPr>
          <p:cNvPr id="14" name="Rectangle 3"/>
          <p:cNvSpPr txBox="1">
            <a:spLocks noChangeArrowheads="1"/>
          </p:cNvSpPr>
          <p:nvPr/>
        </p:nvSpPr>
        <p:spPr>
          <a:xfrm>
            <a:off x="1513115" y="1716536"/>
            <a:ext cx="6693877" cy="375285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600" dirty="0" err="1">
                <a:latin typeface="Gill Sans Nova Light"/>
              </a:rPr>
              <a:t>Geometry</a:t>
            </a:r>
            <a:endParaRPr lang="fr-FR" sz="1600" dirty="0">
              <a:latin typeface="Gill Sans Nova Light"/>
            </a:endParaRPr>
          </a:p>
          <a:p>
            <a:r>
              <a:rPr lang="fr-FR" sz="1600" dirty="0">
                <a:latin typeface="Gill Sans Nova Light"/>
              </a:rPr>
              <a:t>	Patient far </a:t>
            </a:r>
            <a:r>
              <a:rPr lang="fr-FR" sz="1600" dirty="0" err="1">
                <a:latin typeface="Gill Sans Nova Light"/>
              </a:rPr>
              <a:t>from</a:t>
            </a:r>
            <a:r>
              <a:rPr lang="fr-FR" sz="1600" dirty="0">
                <a:latin typeface="Gill Sans Nova Light"/>
              </a:rPr>
              <a:t> tube</a:t>
            </a:r>
          </a:p>
          <a:p>
            <a:r>
              <a:rPr lang="fr-FR" sz="1600" dirty="0">
                <a:latin typeface="Gill Sans Nova Light"/>
              </a:rPr>
              <a:t>	</a:t>
            </a:r>
            <a:r>
              <a:rPr lang="en-US" sz="1600" dirty="0">
                <a:latin typeface="Gill Sans Nova Light"/>
              </a:rPr>
              <a:t>Beware of oblique incidences</a:t>
            </a:r>
            <a:endParaRPr lang="fr-FR" sz="1600" dirty="0">
              <a:latin typeface="Gill Sans Nova Light"/>
            </a:endParaRPr>
          </a:p>
          <a:p>
            <a:endParaRPr lang="fr-FR" sz="1600" dirty="0">
              <a:latin typeface="Gill Sans Nova Light"/>
            </a:endParaRPr>
          </a:p>
          <a:p>
            <a:r>
              <a:rPr lang="fr-FR" sz="1600" dirty="0">
                <a:latin typeface="Gill Sans Nova Light"/>
              </a:rPr>
              <a:t>Time</a:t>
            </a:r>
          </a:p>
          <a:p>
            <a:pPr lvl="1"/>
            <a:r>
              <a:rPr lang="en-US" sz="1600" dirty="0">
                <a:latin typeface="Gill Sans Nova Light"/>
              </a:rPr>
              <a:t>Reduce fluoroscopy time</a:t>
            </a:r>
          </a:p>
          <a:p>
            <a:pPr lvl="1"/>
            <a:r>
              <a:rPr lang="en-US" sz="1600" dirty="0">
                <a:latin typeface="Gill Sans Nova Light"/>
              </a:rPr>
              <a:t>Using the LIH</a:t>
            </a:r>
          </a:p>
          <a:p>
            <a:pPr lvl="1"/>
            <a:r>
              <a:rPr lang="en-US" sz="1600" dirty="0">
                <a:latin typeface="Gill Sans Nova Light"/>
              </a:rPr>
              <a:t>Pay attention to the chosen dose mode</a:t>
            </a:r>
          </a:p>
          <a:p>
            <a:pPr lvl="1"/>
            <a:r>
              <a:rPr lang="en-US" sz="1600" dirty="0">
                <a:latin typeface="Gill Sans Nova Light"/>
              </a:rPr>
              <a:t>Acquisition frequency</a:t>
            </a:r>
          </a:p>
          <a:p>
            <a:endParaRPr lang="fr-FR" sz="1600" dirty="0">
              <a:latin typeface="Gill Sans Nova Light"/>
            </a:endParaRPr>
          </a:p>
          <a:p>
            <a:r>
              <a:rPr lang="fr-FR" sz="1600" dirty="0">
                <a:latin typeface="Gill Sans Nova Light"/>
              </a:rPr>
              <a:t>Diaphragme !!!</a:t>
            </a:r>
          </a:p>
          <a:p>
            <a:endParaRPr lang="fr-FR" sz="1600" dirty="0">
              <a:latin typeface="Gill Sans Nova Light"/>
            </a:endParaRPr>
          </a:p>
          <a:p>
            <a:r>
              <a:rPr lang="en-US" sz="1600" dirty="0">
                <a:latin typeface="Gill Sans Nova Light"/>
              </a:rPr>
              <a:t>Moderate use of magnification</a:t>
            </a:r>
          </a:p>
          <a:p>
            <a:endParaRPr lang="en-US" sz="1600" dirty="0">
              <a:latin typeface="Gill Sans Nova Light"/>
            </a:endParaRPr>
          </a:p>
          <a:p>
            <a:r>
              <a:rPr lang="en-US" sz="1600" dirty="0">
                <a:latin typeface="Gill Sans Nova Light"/>
              </a:rPr>
              <a:t>Limit the number of recorded images to what is strictly necessary</a:t>
            </a:r>
            <a:endParaRPr lang="fr-FR" sz="1600" dirty="0">
              <a:latin typeface="Gill Sans Nova Light"/>
            </a:endParaRPr>
          </a:p>
          <a:p>
            <a:endParaRPr lang="fr-FR" sz="1600" dirty="0">
              <a:latin typeface="Gill Sans Nova Light"/>
            </a:endParaRPr>
          </a:p>
        </p:txBody>
      </p:sp>
      <p:pic>
        <p:nvPicPr>
          <p:cNvPr id="7" name="Image 6"/>
          <p:cNvPicPr>
            <a:picLocks noChangeAspect="1"/>
          </p:cNvPicPr>
          <p:nvPr/>
        </p:nvPicPr>
        <p:blipFill>
          <a:blip r:embed="rId3"/>
          <a:stretch>
            <a:fillRect/>
          </a:stretch>
        </p:blipFill>
        <p:spPr>
          <a:xfrm>
            <a:off x="7435086" y="1716536"/>
            <a:ext cx="3535567" cy="2396247"/>
          </a:xfrm>
          <a:prstGeom prst="rect">
            <a:avLst/>
          </a:prstGeom>
        </p:spPr>
      </p:pic>
    </p:spTree>
    <p:extLst>
      <p:ext uri="{BB962C8B-B14F-4D97-AF65-F5344CB8AC3E}">
        <p14:creationId xmlns:p14="http://schemas.microsoft.com/office/powerpoint/2010/main" val="373841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149361"/>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Reminder</a:t>
            </a:r>
            <a:endPar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endParaRPr>
          </a:p>
        </p:txBody>
      </p:sp>
      <p:sp>
        <p:nvSpPr>
          <p:cNvPr id="15" name="Espace réservé du texte 10">
            <a:extLst>
              <a:ext uri="{FF2B5EF4-FFF2-40B4-BE49-F238E27FC236}">
                <a16:creationId xmlns:a16="http://schemas.microsoft.com/office/drawing/2014/main" id="{2DDA8123-7ECD-2A44-A629-7F2DB0D01D34}"/>
              </a:ext>
            </a:extLst>
          </p:cNvPr>
          <p:cNvSpPr txBox="1">
            <a:spLocks/>
          </p:cNvSpPr>
          <p:nvPr/>
        </p:nvSpPr>
        <p:spPr>
          <a:xfrm>
            <a:off x="793876" y="1371363"/>
            <a:ext cx="10523326" cy="3099153"/>
          </a:xfrm>
          <a:prstGeom prst="rect">
            <a:avLst/>
          </a:prstGeom>
        </p:spPr>
        <p:txBody>
          <a:bodyPr vert="horz" lIns="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fr-FR" sz="1800" dirty="0">
                <a:solidFill>
                  <a:srgbClr val="000000"/>
                </a:solidFill>
                <a:latin typeface="Gill Sans Nova Light"/>
              </a:rPr>
              <a:t>Radiological projection technique allowing visualization of the anatomy in real time using X-rays</a:t>
            </a:r>
          </a:p>
          <a:p>
            <a:pPr marL="0" indent="0">
              <a:buNone/>
            </a:pPr>
            <a:endParaRPr lang="en-US" altLang="fr-FR" dirty="0">
              <a:solidFill>
                <a:srgbClr val="000000"/>
              </a:solidFill>
              <a:latin typeface="Gill Sans Nova Light"/>
            </a:endParaRPr>
          </a:p>
          <a:p>
            <a:pPr marL="0" indent="0">
              <a:buNone/>
            </a:pPr>
            <a:r>
              <a:rPr lang="en-US" altLang="fr-FR" sz="1800" dirty="0">
                <a:solidFill>
                  <a:srgbClr val="000000"/>
                </a:solidFill>
                <a:latin typeface="Gill Sans Nova Light"/>
              </a:rPr>
              <a:t>As for the x-ray, the contrast depends on:</a:t>
            </a:r>
          </a:p>
          <a:p>
            <a:pPr marL="0" indent="0">
              <a:spcBef>
                <a:spcPts val="0"/>
              </a:spcBef>
              <a:buNone/>
            </a:pPr>
            <a:r>
              <a:rPr lang="en-US" altLang="fr-FR" dirty="0">
                <a:solidFill>
                  <a:srgbClr val="000000"/>
                </a:solidFill>
                <a:latin typeface="Gill Sans Nova Light"/>
              </a:rPr>
              <a:t>	Atomic number of tissues (photoelectric)</a:t>
            </a:r>
          </a:p>
          <a:p>
            <a:pPr marL="0" indent="0">
              <a:spcBef>
                <a:spcPts val="0"/>
              </a:spcBef>
              <a:buNone/>
            </a:pPr>
            <a:r>
              <a:rPr lang="en-US" altLang="fr-FR" dirty="0">
                <a:solidFill>
                  <a:srgbClr val="000000"/>
                </a:solidFill>
                <a:latin typeface="Gill Sans Nova Light"/>
              </a:rPr>
              <a:t>		Radiation energy</a:t>
            </a:r>
          </a:p>
          <a:p>
            <a:pPr marL="0" indent="0">
              <a:spcBef>
                <a:spcPts val="0"/>
              </a:spcBef>
              <a:buNone/>
            </a:pPr>
            <a:r>
              <a:rPr lang="en-US" altLang="fr-FR" dirty="0">
                <a:solidFill>
                  <a:srgbClr val="000000"/>
                </a:solidFill>
                <a:latin typeface="Gill Sans Nova Light"/>
              </a:rPr>
              <a:t>	The thickness of the anatomical structures</a:t>
            </a:r>
          </a:p>
          <a:p>
            <a:pPr marL="0" indent="0">
              <a:spcBef>
                <a:spcPts val="0"/>
              </a:spcBef>
              <a:buNone/>
            </a:pPr>
            <a:r>
              <a:rPr lang="en-US" altLang="fr-FR" dirty="0">
                <a:solidFill>
                  <a:srgbClr val="000000"/>
                </a:solidFill>
                <a:latin typeface="Gill Sans Nova Light"/>
              </a:rPr>
              <a:t>	Tissue density (Compton)</a:t>
            </a:r>
          </a:p>
          <a:p>
            <a:pPr marL="0" indent="0">
              <a:spcBef>
                <a:spcPts val="0"/>
              </a:spcBef>
              <a:buNone/>
            </a:pPr>
            <a:r>
              <a:rPr lang="en-US" altLang="fr-FR" dirty="0">
                <a:solidFill>
                  <a:srgbClr val="000000"/>
                </a:solidFill>
                <a:latin typeface="Gill Sans Nova Light"/>
              </a:rPr>
              <a:t>		Irradiated volume</a:t>
            </a:r>
          </a:p>
          <a:p>
            <a:pPr marL="0" indent="0">
              <a:spcBef>
                <a:spcPts val="0"/>
              </a:spcBef>
              <a:buNone/>
            </a:pPr>
            <a:r>
              <a:rPr lang="en-US" altLang="fr-FR" dirty="0">
                <a:solidFill>
                  <a:srgbClr val="000000"/>
                </a:solidFill>
                <a:latin typeface="Gill Sans Nova Light"/>
              </a:rPr>
              <a:t>			Compton =&gt; scattered radiation production</a:t>
            </a:r>
          </a:p>
          <a:p>
            <a:pPr marL="0" indent="0">
              <a:spcBef>
                <a:spcPts val="0"/>
              </a:spcBef>
              <a:buNone/>
            </a:pPr>
            <a:r>
              <a:rPr lang="en-US" altLang="fr-FR" dirty="0">
                <a:solidFill>
                  <a:srgbClr val="000000"/>
                </a:solidFill>
                <a:latin typeface="Gill Sans Nova Light"/>
              </a:rPr>
              <a:t>			Image contrast</a:t>
            </a:r>
          </a:p>
          <a:p>
            <a:pPr marL="0" indent="0">
              <a:spcBef>
                <a:spcPts val="0"/>
              </a:spcBef>
              <a:buNone/>
            </a:pPr>
            <a:r>
              <a:rPr lang="en-US" altLang="fr-FR" dirty="0">
                <a:solidFill>
                  <a:srgbClr val="000000"/>
                </a:solidFill>
                <a:latin typeface="Gill Sans Nova Light"/>
              </a:rPr>
              <a:t>			Radiation protection of workers</a:t>
            </a:r>
          </a:p>
          <a:p>
            <a:pPr marL="0" indent="0">
              <a:buNone/>
            </a:pPr>
            <a:endParaRPr lang="en-US" altLang="fr-FR" dirty="0">
              <a:solidFill>
                <a:srgbClr val="000000"/>
              </a:solidFill>
              <a:latin typeface="Gill Sans Nova Light"/>
            </a:endParaRPr>
          </a:p>
          <a:p>
            <a:pPr marL="0" indent="0">
              <a:buNone/>
            </a:pPr>
            <a:endParaRPr lang="en-US" altLang="fr-FR" dirty="0">
              <a:solidFill>
                <a:srgbClr val="000000"/>
              </a:solidFill>
              <a:latin typeface="Gill Sans Nova Light"/>
            </a:endParaRPr>
          </a:p>
          <a:p>
            <a:endParaRPr lang="en-US" altLang="fr-FR" dirty="0">
              <a:latin typeface="Helvetica" panose="020B0604020202030204" pitchFamily="34" charset="0"/>
            </a:endParaRPr>
          </a:p>
          <a:p>
            <a:endParaRPr lang="en-US" altLang="fr-FR" dirty="0">
              <a:latin typeface="Helvetica" panose="020B0604020202030204" pitchFamily="34" charset="0"/>
            </a:endParaRPr>
          </a:p>
          <a:p>
            <a:endParaRPr lang="en-US" altLang="fr-FR" dirty="0">
              <a:latin typeface="Helvetica" panose="020B0604020202030204" pitchFamily="34" charset="0"/>
            </a:endParaRPr>
          </a:p>
          <a:p>
            <a:endParaRPr lang="en-US" altLang="fr-FR" dirty="0">
              <a:latin typeface="Helvetica" panose="020B0604020202030204" pitchFamily="34" charset="0"/>
            </a:endParaRPr>
          </a:p>
        </p:txBody>
      </p:sp>
      <p:sp>
        <p:nvSpPr>
          <p:cNvPr id="14" name="ZoneTexte 13"/>
          <p:cNvSpPr txBox="1"/>
          <p:nvPr/>
        </p:nvSpPr>
        <p:spPr>
          <a:xfrm rot="16200000">
            <a:off x="-903627" y="4285850"/>
            <a:ext cx="2656341" cy="369332"/>
          </a:xfrm>
          <a:prstGeom prst="rect">
            <a:avLst/>
          </a:prstGeom>
          <a:noFill/>
        </p:spPr>
        <p:txBody>
          <a:bodyPr wrap="square" rtlCol="0">
            <a:spAutoFit/>
          </a:bodyPr>
          <a:lstStyle/>
          <a:p>
            <a:r>
              <a:rPr lang="fr-CH" dirty="0"/>
              <a:t>INTRODUCTION</a:t>
            </a:r>
          </a:p>
        </p:txBody>
      </p:sp>
      <p:cxnSp>
        <p:nvCxnSpPr>
          <p:cNvPr id="16" name="Connecteur droit 15"/>
          <p:cNvCxnSpPr/>
          <p:nvPr/>
        </p:nvCxnSpPr>
        <p:spPr>
          <a:xfrm>
            <a:off x="424543" y="681031"/>
            <a:ext cx="4082" cy="310991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4"/>
          <p:cNvPicPr>
            <a:picLocks noChangeAspect="1" noChangeArrowheads="1"/>
          </p:cNvPicPr>
          <p:nvPr/>
        </p:nvPicPr>
        <p:blipFill>
          <a:blip r:embed="rId3" cstate="print"/>
          <a:srcRect/>
          <a:stretch>
            <a:fillRect/>
          </a:stretch>
        </p:blipFill>
        <p:spPr bwMode="auto">
          <a:xfrm>
            <a:off x="8050663" y="2458498"/>
            <a:ext cx="3266539" cy="3499589"/>
          </a:xfrm>
          <a:prstGeom prst="rect">
            <a:avLst/>
          </a:prstGeom>
          <a:noFill/>
          <a:ln w="9525">
            <a:noFill/>
            <a:miter lim="800000"/>
            <a:headEnd/>
            <a:tailEnd/>
          </a:ln>
        </p:spPr>
      </p:pic>
      <p:sp>
        <p:nvSpPr>
          <p:cNvPr id="12" name="Rectangle 5"/>
          <p:cNvSpPr>
            <a:spLocks noChangeArrowheads="1"/>
          </p:cNvSpPr>
          <p:nvPr/>
        </p:nvSpPr>
        <p:spPr bwMode="auto">
          <a:xfrm>
            <a:off x="8966200" y="4809640"/>
            <a:ext cx="1529485" cy="400110"/>
          </a:xfrm>
          <a:prstGeom prst="rect">
            <a:avLst/>
          </a:prstGeom>
          <a:noFill/>
          <a:ln w="12700">
            <a:noFill/>
            <a:miter lim="800000"/>
            <a:headEnd/>
            <a:tailEnd/>
          </a:ln>
        </p:spPr>
        <p:txBody>
          <a:bodyPr wrap="square">
            <a:spAutoFit/>
          </a:bodyPr>
          <a:lstStyle/>
          <a:p>
            <a:r>
              <a:rPr lang="en-GB" sz="2000" b="1" i="0" dirty="0">
                <a:solidFill>
                  <a:schemeClr val="bg1"/>
                </a:solidFill>
                <a:latin typeface="Helvetica" charset="0"/>
              </a:rPr>
              <a:t>aneurism</a:t>
            </a:r>
            <a:endParaRPr lang="en-GB" sz="2400" b="1" i="0" dirty="0">
              <a:solidFill>
                <a:schemeClr val="bg1"/>
              </a:solidFill>
              <a:latin typeface="Times New Roman" pitchFamily="18" charset="0"/>
            </a:endParaRPr>
          </a:p>
        </p:txBody>
      </p:sp>
    </p:spTree>
    <p:extLst>
      <p:ext uri="{BB962C8B-B14F-4D97-AF65-F5344CB8AC3E}">
        <p14:creationId xmlns:p14="http://schemas.microsoft.com/office/powerpoint/2010/main" val="33489142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7068457" y="5236890"/>
            <a:ext cx="5123543" cy="1477328"/>
          </a:xfrm>
          <a:prstGeom prst="rect">
            <a:avLst/>
          </a:prstGeom>
          <a:solidFill>
            <a:schemeClr val="bg1"/>
          </a:solidFill>
        </p:spPr>
        <p:txBody>
          <a:bodyPr wrap="square" rtlCol="0">
            <a:spAutoFit/>
          </a:bodyPr>
          <a:lstStyle/>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p:txBody>
      </p:sp>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80</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14034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9999"/>
          <a:stretch/>
        </p:blipFill>
        <p:spPr>
          <a:xfrm>
            <a:off x="1057221" y="365760"/>
            <a:ext cx="9017439" cy="6172245"/>
          </a:xfrm>
          <a:prstGeom prst="rect">
            <a:avLst/>
          </a:prstGeom>
        </p:spPr>
      </p:pic>
      <p:sp>
        <p:nvSpPr>
          <p:cNvPr id="12" name="Titre 1">
            <a:extLst>
              <a:ext uri="{FF2B5EF4-FFF2-40B4-BE49-F238E27FC236}">
                <a16:creationId xmlns:a16="http://schemas.microsoft.com/office/drawing/2014/main" id="{14801ABD-7339-4C70-82A3-696BE8EF14DF}"/>
              </a:ext>
            </a:extLst>
          </p:cNvPr>
          <p:cNvSpPr txBox="1">
            <a:spLocks/>
          </p:cNvSpPr>
          <p:nvPr/>
        </p:nvSpPr>
        <p:spPr>
          <a:xfrm>
            <a:off x="6462681" y="4961084"/>
            <a:ext cx="5007037" cy="1665028"/>
          </a:xfrm>
          <a:prstGeom prst="rect">
            <a:avLst/>
          </a:prstGeom>
          <a:solidFill>
            <a:schemeClr val="bg1"/>
          </a:solidFill>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5400" b="1" spc="-150" dirty="0">
                <a:latin typeface="Gill Sans MT" panose="020B0502020104020203" pitchFamily="34" charset="0"/>
              </a:rPr>
              <a:t>RADIATION PROTECTION</a:t>
            </a:r>
          </a:p>
          <a:p>
            <a:pPr algn="l"/>
            <a:r>
              <a:rPr lang="fr-FR" sz="5400" b="1" spc="-150" dirty="0">
                <a:latin typeface="Gill Sans MT" panose="020B0502020104020203" pitchFamily="34" charset="0"/>
              </a:rPr>
              <a:t>For </a:t>
            </a:r>
            <a:r>
              <a:rPr lang="fr-FR" sz="5400" b="1" spc="-150" dirty="0" err="1">
                <a:latin typeface="Gill Sans MT" panose="020B0502020104020203" pitchFamily="34" charset="0"/>
              </a:rPr>
              <a:t>workers</a:t>
            </a:r>
            <a:endParaRPr lang="fr-FR" sz="5400" b="1" spc="-150" dirty="0">
              <a:latin typeface="Gill Sans MT" panose="020B0502020104020203" pitchFamily="34" charset="0"/>
            </a:endParaRPr>
          </a:p>
        </p:txBody>
      </p:sp>
    </p:spTree>
    <p:extLst>
      <p:ext uri="{BB962C8B-B14F-4D97-AF65-F5344CB8AC3E}">
        <p14:creationId xmlns:p14="http://schemas.microsoft.com/office/powerpoint/2010/main" val="15062827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81</a:t>
            </a:fld>
            <a:endParaRPr lang="fr-CH" dirty="0">
              <a:solidFill>
                <a:schemeClr val="tx1"/>
              </a:solidFill>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Ray dif_coup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09386" y="2079155"/>
            <a:ext cx="4072742" cy="3774395"/>
          </a:xfrm>
          <a:prstGeom prst="rect">
            <a:avLst/>
          </a:prstGeom>
        </p:spPr>
      </p:pic>
      <p:sp>
        <p:nvSpPr>
          <p:cNvPr id="20" name="Espace réservé du contenu 2"/>
          <p:cNvSpPr txBox="1">
            <a:spLocks/>
          </p:cNvSpPr>
          <p:nvPr/>
        </p:nvSpPr>
        <p:spPr>
          <a:xfrm>
            <a:off x="3567840" y="1459562"/>
            <a:ext cx="8031832" cy="42369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H" sz="2800" dirty="0" err="1">
                <a:latin typeface="Helvetica" panose="020B0604020202030204" pitchFamily="34" charset="0"/>
              </a:rPr>
              <a:t>What</a:t>
            </a:r>
            <a:r>
              <a:rPr lang="fr-CH" sz="2800" dirty="0">
                <a:latin typeface="Helvetica" panose="020B0604020202030204" pitchFamily="34" charset="0"/>
              </a:rPr>
              <a:t> </a:t>
            </a:r>
            <a:r>
              <a:rPr lang="fr-CH" sz="2800" dirty="0" err="1">
                <a:latin typeface="Helvetica" panose="020B0604020202030204" pitchFamily="34" charset="0"/>
              </a:rPr>
              <a:t>is</a:t>
            </a:r>
            <a:r>
              <a:rPr lang="fr-CH" sz="2800" dirty="0">
                <a:latin typeface="Helvetica" panose="020B0604020202030204" pitchFamily="34" charset="0"/>
              </a:rPr>
              <a:t> </a:t>
            </a:r>
            <a:r>
              <a:rPr lang="fr-CH" sz="2800" dirty="0" err="1">
                <a:latin typeface="Helvetica" panose="020B0604020202030204" pitchFamily="34" charset="0"/>
              </a:rPr>
              <a:t>irradiating</a:t>
            </a:r>
            <a:r>
              <a:rPr lang="fr-CH" sz="2800" dirty="0">
                <a:latin typeface="Helvetica" panose="020B0604020202030204" pitchFamily="34" charset="0"/>
              </a:rPr>
              <a:t> </a:t>
            </a:r>
            <a:r>
              <a:rPr lang="fr-CH" sz="2800" dirty="0" err="1">
                <a:latin typeface="Helvetica" panose="020B0604020202030204" pitchFamily="34" charset="0"/>
              </a:rPr>
              <a:t>workers</a:t>
            </a:r>
            <a:r>
              <a:rPr lang="fr-CH" sz="2800" dirty="0">
                <a:latin typeface="Helvetica" panose="020B0604020202030204" pitchFamily="34" charset="0"/>
              </a:rPr>
              <a:t>?</a:t>
            </a:r>
          </a:p>
        </p:txBody>
      </p:sp>
    </p:spTree>
    <p:extLst>
      <p:ext uri="{BB962C8B-B14F-4D97-AF65-F5344CB8AC3E}">
        <p14:creationId xmlns:p14="http://schemas.microsoft.com/office/powerpoint/2010/main" val="214585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mute="1">
                <p:cTn id="12" fill="hold" display="0">
                  <p:stCondLst>
                    <p:cond delay="indefinite"/>
                  </p:stCondLst>
                </p:cTn>
                <p:tgtEl>
                  <p:spTgt spid="19"/>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p:cNvSpPr txBox="1">
            <a:spLocks/>
          </p:cNvSpPr>
          <p:nvPr/>
        </p:nvSpPr>
        <p:spPr>
          <a:xfrm>
            <a:off x="3434843" y="4313909"/>
            <a:ext cx="3432236" cy="21719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a:latin typeface="Gill Sans Nova Light"/>
            </a:endParaRPr>
          </a:p>
          <a:p>
            <a:pPr marL="457200" indent="-457200" algn="l">
              <a:buFontTx/>
              <a:buChar char="-"/>
            </a:pPr>
            <a:r>
              <a:rPr lang="en-US" sz="1800" dirty="0">
                <a:latin typeface="Gill Sans Nova Light"/>
              </a:rPr>
              <a:t>The scattered radiation propagates in all direction of space</a:t>
            </a:r>
            <a:endParaRPr lang="fr-CH" sz="1800" dirty="0">
              <a:latin typeface="Gill Sans Nova Light"/>
            </a:endParaRPr>
          </a:p>
          <a:p>
            <a:pPr marL="457200" indent="-457200" algn="l">
              <a:buFontTx/>
              <a:buChar char="-"/>
            </a:pPr>
            <a:endParaRPr lang="en-US" sz="1800" dirty="0">
              <a:latin typeface="Gill Sans Nova Light"/>
            </a:endParaRPr>
          </a:p>
          <a:p>
            <a:pPr algn="l"/>
            <a:endParaRPr lang="en-US" sz="1800" dirty="0">
              <a:latin typeface="Gill Sans Nova Light"/>
            </a:endParaRPr>
          </a:p>
          <a:p>
            <a:pPr algn="l"/>
            <a:endParaRPr lang="fr-CH" sz="1800" dirty="0">
              <a:latin typeface="Gill Sans Nova Light"/>
            </a:endParaRPr>
          </a:p>
        </p:txBody>
      </p:sp>
      <p:pic>
        <p:nvPicPr>
          <p:cNvPr id="12" name="Picture 9" descr="C:\Documents and Settings\sbaechle\Bureau\DSCN0385.JPG"/>
          <p:cNvPicPr>
            <a:picLocks noChangeAspect="1" noChangeArrowheads="1"/>
          </p:cNvPicPr>
          <p:nvPr/>
        </p:nvPicPr>
        <p:blipFill>
          <a:blip r:embed="rId3" cstate="print"/>
          <a:srcRect l="1538" t="2051" r="3076" b="4102"/>
          <a:stretch>
            <a:fillRect/>
          </a:stretch>
        </p:blipFill>
        <p:spPr bwMode="auto">
          <a:xfrm>
            <a:off x="7634525" y="3645266"/>
            <a:ext cx="3508570" cy="2587938"/>
          </a:xfrm>
          <a:prstGeom prst="rect">
            <a:avLst/>
          </a:prstGeom>
          <a:noFill/>
          <a:ln w="9525">
            <a:noFill/>
            <a:miter lim="800000"/>
            <a:headEnd/>
            <a:tailEnd/>
          </a:ln>
        </p:spPr>
      </p:pic>
      <p:pic>
        <p:nvPicPr>
          <p:cNvPr id="13" name="Image 12"/>
          <p:cNvPicPr>
            <a:picLocks noChangeAspect="1"/>
          </p:cNvPicPr>
          <p:nvPr/>
        </p:nvPicPr>
        <p:blipFill>
          <a:blip r:embed="rId4"/>
          <a:stretch>
            <a:fillRect/>
          </a:stretch>
        </p:blipFill>
        <p:spPr>
          <a:xfrm>
            <a:off x="1137960" y="1809499"/>
            <a:ext cx="3261150" cy="2486223"/>
          </a:xfrm>
          <a:prstGeom prst="rect">
            <a:avLst/>
          </a:prstGeom>
        </p:spPr>
      </p:pic>
      <p:pic>
        <p:nvPicPr>
          <p:cNvPr id="15" name="Image 14"/>
          <p:cNvPicPr>
            <a:picLocks noChangeAspect="1"/>
          </p:cNvPicPr>
          <p:nvPr/>
        </p:nvPicPr>
        <p:blipFill>
          <a:blip r:embed="rId5"/>
          <a:stretch>
            <a:fillRect/>
          </a:stretch>
        </p:blipFill>
        <p:spPr>
          <a:xfrm>
            <a:off x="1170775" y="4362726"/>
            <a:ext cx="2054142" cy="2123144"/>
          </a:xfrm>
          <a:prstGeom prst="rect">
            <a:avLst/>
          </a:prstGeom>
        </p:spPr>
      </p:pic>
      <p:sp>
        <p:nvSpPr>
          <p:cNvPr id="18" name="Espace réservé du contenu 2"/>
          <p:cNvSpPr txBox="1">
            <a:spLocks/>
          </p:cNvSpPr>
          <p:nvPr/>
        </p:nvSpPr>
        <p:spPr>
          <a:xfrm>
            <a:off x="4808892" y="1966629"/>
            <a:ext cx="5825387" cy="217196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Char char="-"/>
            </a:pPr>
            <a:r>
              <a:rPr lang="en-US" sz="1800" dirty="0">
                <a:latin typeface="Gill Sans Nova Light"/>
              </a:rPr>
              <a:t>The scattered radiation </a:t>
            </a:r>
            <a:r>
              <a:rPr lang="en-US" sz="1800" dirty="0">
                <a:solidFill>
                  <a:schemeClr val="accent5"/>
                </a:solidFill>
                <a:latin typeface="Gill Sans Nova Light"/>
              </a:rPr>
              <a:t>is mostly emitted by the patient</a:t>
            </a:r>
            <a:r>
              <a:rPr lang="en-US" sz="1800" dirty="0">
                <a:latin typeface="Gill Sans Nova Light"/>
              </a:rPr>
              <a:t>, (but also by all the materials crossed by the X-ray beam)</a:t>
            </a:r>
          </a:p>
          <a:p>
            <a:pPr marL="457200" indent="-457200">
              <a:buFontTx/>
              <a:buChar char="-"/>
            </a:pPr>
            <a:endParaRPr lang="en-US" sz="1800" dirty="0">
              <a:latin typeface="Gill Sans Nova Light"/>
            </a:endParaRPr>
          </a:p>
          <a:p>
            <a:pPr marL="457200" indent="-457200">
              <a:buFontTx/>
              <a:buChar char="-"/>
            </a:pPr>
            <a:endParaRPr lang="en-US" sz="1800" dirty="0">
              <a:latin typeface="Gill Sans Nova Light"/>
            </a:endParaRPr>
          </a:p>
          <a:p>
            <a:endParaRPr lang="en-US" sz="1800" dirty="0">
              <a:latin typeface="Gill Sans Nova Light"/>
            </a:endParaRPr>
          </a:p>
          <a:p>
            <a:endParaRPr lang="fr-CH" sz="1800" dirty="0">
              <a:latin typeface="Gill Sans Nova Light"/>
            </a:endParaRPr>
          </a:p>
        </p:txBody>
      </p:sp>
    </p:spTree>
    <p:extLst>
      <p:ext uri="{BB962C8B-B14F-4D97-AF65-F5344CB8AC3E}">
        <p14:creationId xmlns:p14="http://schemas.microsoft.com/office/powerpoint/2010/main" val="4574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72555" y="1346016"/>
            <a:ext cx="3108543" cy="369332"/>
          </a:xfrm>
          <a:prstGeom prst="rect">
            <a:avLst/>
          </a:prstGeom>
        </p:spPr>
        <p:txBody>
          <a:bodyPr wrap="none">
            <a:spAutoFit/>
          </a:bodyPr>
          <a:lstStyle/>
          <a:p>
            <a:r>
              <a:rPr lang="fr-CH" u="sng" dirty="0">
                <a:latin typeface="Gill Sans Nova Light"/>
              </a:rPr>
              <a:t>Dose rate </a:t>
            </a:r>
            <a:r>
              <a:rPr lang="fr-CH" u="sng" dirty="0" err="1">
                <a:latin typeface="Gill Sans Nova Light"/>
              </a:rPr>
              <a:t>around</a:t>
            </a:r>
            <a:r>
              <a:rPr lang="fr-CH" u="sng" dirty="0">
                <a:latin typeface="Gill Sans Nova Light"/>
              </a:rPr>
              <a:t> the patient</a:t>
            </a:r>
          </a:p>
        </p:txBody>
      </p:sp>
      <p:sp>
        <p:nvSpPr>
          <p:cNvPr id="12" name="Rectangle 11"/>
          <p:cNvSpPr/>
          <p:nvPr/>
        </p:nvSpPr>
        <p:spPr>
          <a:xfrm>
            <a:off x="872555" y="1793313"/>
            <a:ext cx="6799261" cy="369332"/>
          </a:xfrm>
          <a:prstGeom prst="rect">
            <a:avLst/>
          </a:prstGeom>
        </p:spPr>
        <p:txBody>
          <a:bodyPr wrap="square">
            <a:spAutoFit/>
          </a:bodyPr>
          <a:lstStyle/>
          <a:p>
            <a:r>
              <a:rPr lang="fr-CH" u="sng" dirty="0">
                <a:solidFill>
                  <a:srgbClr val="CC3300"/>
                </a:solidFill>
                <a:latin typeface="Gill Sans Nova Light"/>
              </a:rPr>
              <a:t>Challenge</a:t>
            </a:r>
            <a:r>
              <a:rPr lang="fr-CH" dirty="0">
                <a:solidFill>
                  <a:srgbClr val="CC3300"/>
                </a:solidFill>
                <a:latin typeface="Gill Sans Nova Light"/>
              </a:rPr>
              <a:t>: </a:t>
            </a:r>
            <a:r>
              <a:rPr lang="fr-CH" dirty="0" err="1">
                <a:solidFill>
                  <a:srgbClr val="CC3300"/>
                </a:solidFill>
                <a:latin typeface="Gill Sans Nova Light"/>
              </a:rPr>
              <a:t>improve</a:t>
            </a:r>
            <a:r>
              <a:rPr lang="fr-CH" dirty="0">
                <a:solidFill>
                  <a:srgbClr val="CC3300"/>
                </a:solidFill>
                <a:latin typeface="Gill Sans Nova Light"/>
              </a:rPr>
              <a:t> the protection of </a:t>
            </a:r>
            <a:r>
              <a:rPr lang="fr-CH" dirty="0" err="1">
                <a:solidFill>
                  <a:srgbClr val="CC3300"/>
                </a:solidFill>
                <a:latin typeface="Gill Sans Nova Light"/>
              </a:rPr>
              <a:t>fluoroscopy</a:t>
            </a:r>
            <a:r>
              <a:rPr lang="fr-CH" dirty="0">
                <a:solidFill>
                  <a:srgbClr val="CC3300"/>
                </a:solidFill>
                <a:latin typeface="Gill Sans Nova Light"/>
              </a:rPr>
              <a:t> personnel</a:t>
            </a:r>
          </a:p>
        </p:txBody>
      </p:sp>
      <p:pic>
        <p:nvPicPr>
          <p:cNvPr id="13" name="Picture 2" descr="Full-size image (22 K)">
            <a:hlinkClick r:id="" action="ppaction://noaction"/>
          </p:cNvPr>
          <p:cNvPicPr>
            <a:picLocks noChangeAspect="1" noChangeArrowheads="1"/>
          </p:cNvPicPr>
          <p:nvPr/>
        </p:nvPicPr>
        <p:blipFill>
          <a:blip r:embed="rId3" cstate="print"/>
          <a:srcRect/>
          <a:stretch>
            <a:fillRect/>
          </a:stretch>
        </p:blipFill>
        <p:spPr bwMode="auto">
          <a:xfrm>
            <a:off x="6756734" y="2422365"/>
            <a:ext cx="2931347" cy="2433099"/>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a:stretch>
            <a:fillRect/>
          </a:stretch>
        </p:blipFill>
        <p:spPr bwMode="auto">
          <a:xfrm>
            <a:off x="2121409" y="2476370"/>
            <a:ext cx="3792706" cy="2312721"/>
          </a:xfrm>
          <a:prstGeom prst="rect">
            <a:avLst/>
          </a:prstGeom>
          <a:noFill/>
          <a:ln w="9525">
            <a:noFill/>
            <a:round/>
            <a:headEnd/>
            <a:tailEnd/>
          </a:ln>
        </p:spPr>
      </p:pic>
      <p:sp>
        <p:nvSpPr>
          <p:cNvPr id="18" name="Rectangle 17"/>
          <p:cNvSpPr/>
          <p:nvPr/>
        </p:nvSpPr>
        <p:spPr>
          <a:xfrm>
            <a:off x="1594425" y="5169653"/>
            <a:ext cx="7099470" cy="1107996"/>
          </a:xfrm>
          <a:prstGeom prst="rect">
            <a:avLst/>
          </a:prstGeom>
        </p:spPr>
        <p:txBody>
          <a:bodyPr wrap="square">
            <a:spAutoFit/>
          </a:bodyPr>
          <a:lstStyle/>
          <a:p>
            <a:r>
              <a:rPr lang="fr-CH" sz="1600" dirty="0">
                <a:solidFill>
                  <a:schemeClr val="tx1">
                    <a:lumMod val="85000"/>
                    <a:lumOff val="15000"/>
                  </a:schemeClr>
                </a:solidFill>
                <a:latin typeface="Gill Sans Nova Light"/>
              </a:rPr>
              <a:t>Natural dose rate: 0.1 - 0.2 </a:t>
            </a:r>
            <a:r>
              <a:rPr lang="fr-CH" sz="1600" dirty="0" err="1">
                <a:solidFill>
                  <a:schemeClr val="tx1">
                    <a:lumMod val="85000"/>
                    <a:lumOff val="15000"/>
                  </a:schemeClr>
                </a:solidFill>
                <a:latin typeface="Gill Sans Nova Light"/>
              </a:rPr>
              <a:t>uSv</a:t>
            </a:r>
            <a:r>
              <a:rPr lang="fr-CH" sz="1600" dirty="0">
                <a:solidFill>
                  <a:schemeClr val="tx1">
                    <a:lumMod val="85000"/>
                    <a:lumOff val="15000"/>
                  </a:schemeClr>
                </a:solidFill>
                <a:latin typeface="Gill Sans Nova Light"/>
              </a:rPr>
              <a:t> / h</a:t>
            </a:r>
          </a:p>
          <a:p>
            <a:r>
              <a:rPr lang="fr-CH" sz="1600" dirty="0">
                <a:solidFill>
                  <a:srgbClr val="FF0000"/>
                </a:solidFill>
                <a:latin typeface="Gill Sans Nova Light"/>
              </a:rPr>
              <a:t>Dose rate </a:t>
            </a:r>
            <a:r>
              <a:rPr lang="fr-CH" sz="1600" dirty="0" err="1">
                <a:solidFill>
                  <a:srgbClr val="FF0000"/>
                </a:solidFill>
                <a:latin typeface="Gill Sans Nova Light"/>
              </a:rPr>
              <a:t>near</a:t>
            </a:r>
            <a:r>
              <a:rPr lang="fr-CH" sz="1600" dirty="0">
                <a:solidFill>
                  <a:srgbClr val="FF0000"/>
                </a:solidFill>
                <a:latin typeface="Gill Sans Nova Light"/>
              </a:rPr>
              <a:t> a patient: 0.5 - 4 </a:t>
            </a:r>
            <a:r>
              <a:rPr lang="fr-CH" sz="1600" dirty="0" err="1">
                <a:solidFill>
                  <a:srgbClr val="FF0000"/>
                </a:solidFill>
                <a:latin typeface="Gill Sans Nova Light"/>
              </a:rPr>
              <a:t>mSv</a:t>
            </a:r>
            <a:r>
              <a:rPr lang="fr-CH" sz="1600" dirty="0">
                <a:solidFill>
                  <a:srgbClr val="FF0000"/>
                </a:solidFill>
                <a:latin typeface="Gill Sans Nova Light"/>
              </a:rPr>
              <a:t> / h               </a:t>
            </a:r>
            <a:r>
              <a:rPr lang="fr-CH" sz="1600" dirty="0" err="1">
                <a:solidFill>
                  <a:srgbClr val="FF0000"/>
                </a:solidFill>
                <a:latin typeface="Gill Sans Nova Light"/>
              </a:rPr>
              <a:t>Annual</a:t>
            </a:r>
            <a:r>
              <a:rPr lang="fr-CH" sz="1600" dirty="0">
                <a:solidFill>
                  <a:srgbClr val="FF0000"/>
                </a:solidFill>
                <a:latin typeface="Gill Sans Nova Light"/>
              </a:rPr>
              <a:t> dose </a:t>
            </a:r>
            <a:r>
              <a:rPr lang="fr-CH" sz="1600" dirty="0" err="1">
                <a:solidFill>
                  <a:srgbClr val="FF0000"/>
                </a:solidFill>
                <a:latin typeface="Gill Sans Nova Light"/>
              </a:rPr>
              <a:t>limit</a:t>
            </a:r>
            <a:r>
              <a:rPr lang="fr-CH" sz="1600" dirty="0">
                <a:solidFill>
                  <a:srgbClr val="FF0000"/>
                </a:solidFill>
                <a:latin typeface="Gill Sans Nova Light"/>
              </a:rPr>
              <a:t> 20 </a:t>
            </a:r>
            <a:r>
              <a:rPr lang="fr-CH" sz="1600" dirty="0" err="1">
                <a:solidFill>
                  <a:srgbClr val="FF0000"/>
                </a:solidFill>
                <a:latin typeface="Gill Sans Nova Light"/>
              </a:rPr>
              <a:t>mSv</a:t>
            </a:r>
            <a:endParaRPr lang="fr-CH" sz="1600" dirty="0">
              <a:solidFill>
                <a:srgbClr val="FF0000"/>
              </a:solidFill>
              <a:latin typeface="Gill Sans Nova Light"/>
            </a:endParaRPr>
          </a:p>
          <a:p>
            <a:r>
              <a:rPr lang="fr-CH" sz="1600" dirty="0">
                <a:solidFill>
                  <a:schemeClr val="tx1">
                    <a:lumMod val="85000"/>
                    <a:lumOff val="15000"/>
                  </a:schemeClr>
                </a:solidFill>
                <a:latin typeface="Gill Sans Nova Light"/>
              </a:rPr>
              <a:t>Protection by lead apron (transmissions 3 - 4%): but dose to the </a:t>
            </a:r>
            <a:r>
              <a:rPr lang="fr-CH" sz="1600" dirty="0" err="1">
                <a:solidFill>
                  <a:schemeClr val="tx1">
                    <a:lumMod val="85000"/>
                    <a:lumOff val="15000"/>
                  </a:schemeClr>
                </a:solidFill>
                <a:latin typeface="Gill Sans Nova Light"/>
              </a:rPr>
              <a:t>eye</a:t>
            </a:r>
            <a:r>
              <a:rPr lang="fr-CH" sz="1600" dirty="0">
                <a:solidFill>
                  <a:schemeClr val="tx1">
                    <a:lumMod val="85000"/>
                    <a:lumOff val="15000"/>
                  </a:schemeClr>
                </a:solidFill>
                <a:latin typeface="Gill Sans Nova Light"/>
              </a:rPr>
              <a:t> </a:t>
            </a:r>
            <a:r>
              <a:rPr lang="fr-CH" sz="1600" dirty="0" err="1">
                <a:solidFill>
                  <a:schemeClr val="tx1">
                    <a:lumMod val="85000"/>
                    <a:lumOff val="15000"/>
                  </a:schemeClr>
                </a:solidFill>
                <a:latin typeface="Gill Sans Nova Light"/>
              </a:rPr>
              <a:t>lens</a:t>
            </a:r>
            <a:endParaRPr lang="fr-CH" sz="1600" dirty="0">
              <a:solidFill>
                <a:schemeClr val="tx1">
                  <a:lumMod val="85000"/>
                  <a:lumOff val="15000"/>
                </a:schemeClr>
              </a:solidFill>
              <a:latin typeface="Gill Sans Nova Light"/>
            </a:endParaRPr>
          </a:p>
          <a:p>
            <a:r>
              <a:rPr lang="fr-CH" sz="1600" dirty="0">
                <a:solidFill>
                  <a:schemeClr val="tx1">
                    <a:lumMod val="85000"/>
                    <a:lumOff val="15000"/>
                  </a:schemeClr>
                </a:solidFill>
                <a:latin typeface="Gill Sans Nova Light"/>
              </a:rPr>
              <a:t>Major </a:t>
            </a:r>
            <a:r>
              <a:rPr lang="fr-CH" sz="1600" dirty="0" err="1">
                <a:solidFill>
                  <a:schemeClr val="tx1">
                    <a:lumMod val="85000"/>
                    <a:lumOff val="15000"/>
                  </a:schemeClr>
                </a:solidFill>
                <a:latin typeface="Gill Sans Nova Light"/>
              </a:rPr>
              <a:t>problem</a:t>
            </a:r>
            <a:r>
              <a:rPr lang="fr-CH" sz="1600" dirty="0">
                <a:solidFill>
                  <a:schemeClr val="tx1">
                    <a:lumMod val="85000"/>
                    <a:lumOff val="15000"/>
                  </a:schemeClr>
                </a:solidFill>
                <a:latin typeface="Gill Sans Nova Light"/>
              </a:rPr>
              <a:t>: </a:t>
            </a:r>
            <a:r>
              <a:rPr lang="fr-CH" sz="1600" dirty="0" err="1">
                <a:solidFill>
                  <a:schemeClr val="tx1">
                    <a:lumMod val="85000"/>
                    <a:lumOff val="15000"/>
                  </a:schemeClr>
                </a:solidFill>
                <a:latin typeface="Gill Sans Nova Light"/>
              </a:rPr>
              <a:t>predicting</a:t>
            </a:r>
            <a:r>
              <a:rPr lang="fr-CH" sz="1600" dirty="0">
                <a:solidFill>
                  <a:schemeClr val="tx1">
                    <a:lumMod val="85000"/>
                    <a:lumOff val="15000"/>
                  </a:schemeClr>
                </a:solidFill>
                <a:latin typeface="Gill Sans Nova Light"/>
              </a:rPr>
              <a:t> </a:t>
            </a:r>
            <a:r>
              <a:rPr lang="fr-CH" sz="1600" dirty="0" err="1">
                <a:solidFill>
                  <a:schemeClr val="tx1">
                    <a:lumMod val="85000"/>
                    <a:lumOff val="15000"/>
                  </a:schemeClr>
                </a:solidFill>
                <a:latin typeface="Gill Sans Nova Light"/>
              </a:rPr>
              <a:t>particularly</a:t>
            </a:r>
            <a:r>
              <a:rPr lang="fr-CH" sz="1600" dirty="0">
                <a:solidFill>
                  <a:schemeClr val="tx1">
                    <a:lumMod val="85000"/>
                    <a:lumOff val="15000"/>
                  </a:schemeClr>
                </a:solidFill>
                <a:latin typeface="Gill Sans Nova Light"/>
              </a:rPr>
              <a:t> </a:t>
            </a:r>
            <a:r>
              <a:rPr lang="fr-CH" sz="1600" dirty="0" err="1">
                <a:solidFill>
                  <a:schemeClr val="tx1">
                    <a:lumMod val="85000"/>
                    <a:lumOff val="15000"/>
                  </a:schemeClr>
                </a:solidFill>
                <a:latin typeface="Gill Sans Nova Light"/>
              </a:rPr>
              <a:t>dangerous</a:t>
            </a:r>
            <a:r>
              <a:rPr lang="fr-CH" sz="1600" dirty="0">
                <a:solidFill>
                  <a:schemeClr val="tx1">
                    <a:lumMod val="85000"/>
                    <a:lumOff val="15000"/>
                  </a:schemeClr>
                </a:solidFill>
                <a:latin typeface="Gill Sans Nova Light"/>
              </a:rPr>
              <a:t> areas</a:t>
            </a:r>
          </a:p>
        </p:txBody>
      </p:sp>
      <p:sp>
        <p:nvSpPr>
          <p:cNvPr id="2" name="Flèche droite 1"/>
          <p:cNvSpPr/>
          <p:nvPr/>
        </p:nvSpPr>
        <p:spPr>
          <a:xfrm>
            <a:off x="5541264" y="5486400"/>
            <a:ext cx="274320" cy="209819"/>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365746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Espace réservé du contenu 2"/>
          <p:cNvSpPr txBox="1">
            <a:spLocks/>
          </p:cNvSpPr>
          <p:nvPr/>
        </p:nvSpPr>
        <p:spPr>
          <a:xfrm>
            <a:off x="2506227" y="1966552"/>
            <a:ext cx="8031832" cy="42369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Helvetica" panose="020B0604020202030204" pitchFamily="34" charset="0"/>
              </a:rPr>
              <a:t>How can we decrease the worker’s exposure ?</a:t>
            </a:r>
            <a:endParaRPr lang="fr-CH" sz="2800" dirty="0">
              <a:latin typeface="Helvetica" panose="020B0604020202030204" pitchFamily="34" charset="0"/>
            </a:endParaRPr>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891" y="2561512"/>
            <a:ext cx="3175000" cy="3175000"/>
          </a:xfrm>
          <a:prstGeom prst="rect">
            <a:avLst/>
          </a:prstGeom>
        </p:spPr>
      </p:pic>
    </p:spTree>
    <p:extLst>
      <p:ext uri="{BB962C8B-B14F-4D97-AF65-F5344CB8AC3E}">
        <p14:creationId xmlns:p14="http://schemas.microsoft.com/office/powerpoint/2010/main" val="2695219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1266" name="Picture 2" descr="Protecting Yourself from Radiation | US E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28" y="2011678"/>
            <a:ext cx="7505064" cy="237357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944108" y="1300711"/>
            <a:ext cx="3488455" cy="400110"/>
          </a:xfrm>
          <a:prstGeom prst="rect">
            <a:avLst/>
          </a:prstGeom>
          <a:noFill/>
        </p:spPr>
        <p:txBody>
          <a:bodyPr wrap="none" rtlCol="0">
            <a:spAutoFit/>
          </a:bodyPr>
          <a:lstStyle/>
          <a:p>
            <a:pPr algn="ctr">
              <a:spcBef>
                <a:spcPct val="0"/>
              </a:spcBef>
              <a:defRPr/>
            </a:pPr>
            <a:r>
              <a:rPr lang="fr-FR" sz="2000" u="sng" dirty="0">
                <a:solidFill>
                  <a:srgbClr val="000000"/>
                </a:solidFill>
                <a:latin typeface="Gill Sans Nova Light"/>
                <a:cs typeface="Gill Sans Light" panose="020B0302020104020203"/>
              </a:rPr>
              <a:t>3 </a:t>
            </a:r>
            <a:r>
              <a:rPr lang="fr-FR" sz="2000" u="sng" dirty="0" err="1">
                <a:solidFill>
                  <a:srgbClr val="000000"/>
                </a:solidFill>
                <a:latin typeface="Gill Sans Nova Light"/>
                <a:cs typeface="Gill Sans Light" panose="020B0302020104020203"/>
              </a:rPr>
              <a:t>rules</a:t>
            </a:r>
            <a:r>
              <a:rPr lang="fr-FR" sz="2000" u="sng" dirty="0">
                <a:solidFill>
                  <a:srgbClr val="000000"/>
                </a:solidFill>
                <a:latin typeface="Gill Sans Nova Light"/>
                <a:cs typeface="Gill Sans Light" panose="020B0302020104020203"/>
              </a:rPr>
              <a:t> of radiation protection</a:t>
            </a:r>
          </a:p>
        </p:txBody>
      </p:sp>
      <p:sp>
        <p:nvSpPr>
          <p:cNvPr id="2" name="ZoneTexte 1"/>
          <p:cNvSpPr txBox="1"/>
          <p:nvPr/>
        </p:nvSpPr>
        <p:spPr>
          <a:xfrm>
            <a:off x="3017520" y="4017280"/>
            <a:ext cx="1755648" cy="461665"/>
          </a:xfrm>
          <a:prstGeom prst="rect">
            <a:avLst/>
          </a:prstGeom>
          <a:solidFill>
            <a:schemeClr val="bg1"/>
          </a:solidFill>
        </p:spPr>
        <p:txBody>
          <a:bodyPr wrap="square" rtlCol="0">
            <a:spAutoFit/>
          </a:bodyPr>
          <a:lstStyle/>
          <a:p>
            <a:pPr algn="ctr"/>
            <a:r>
              <a:rPr lang="fr-CH" sz="2400" b="1" dirty="0">
                <a:solidFill>
                  <a:srgbClr val="006837"/>
                </a:solidFill>
              </a:rPr>
              <a:t>Time</a:t>
            </a:r>
          </a:p>
        </p:txBody>
      </p:sp>
      <p:sp>
        <p:nvSpPr>
          <p:cNvPr id="22" name="ZoneTexte 21"/>
          <p:cNvSpPr txBox="1"/>
          <p:nvPr/>
        </p:nvSpPr>
        <p:spPr>
          <a:xfrm>
            <a:off x="8307606" y="4017278"/>
            <a:ext cx="1755648" cy="461665"/>
          </a:xfrm>
          <a:prstGeom prst="rect">
            <a:avLst/>
          </a:prstGeom>
          <a:solidFill>
            <a:schemeClr val="bg1"/>
          </a:solidFill>
        </p:spPr>
        <p:txBody>
          <a:bodyPr wrap="square" rtlCol="0">
            <a:spAutoFit/>
          </a:bodyPr>
          <a:lstStyle/>
          <a:p>
            <a:pPr algn="ctr"/>
            <a:r>
              <a:rPr lang="fr-CH" sz="2400" b="1" dirty="0" err="1">
                <a:solidFill>
                  <a:srgbClr val="006837"/>
                </a:solidFill>
              </a:rPr>
              <a:t>Shielding</a:t>
            </a:r>
            <a:endParaRPr lang="fr-CH" sz="2400" b="1" dirty="0">
              <a:solidFill>
                <a:srgbClr val="006837"/>
              </a:solidFill>
            </a:endParaRPr>
          </a:p>
        </p:txBody>
      </p:sp>
      <p:sp>
        <p:nvSpPr>
          <p:cNvPr id="23" name="ZoneTexte 22"/>
          <p:cNvSpPr txBox="1"/>
          <p:nvPr/>
        </p:nvSpPr>
        <p:spPr>
          <a:xfrm>
            <a:off x="5602614" y="4017279"/>
            <a:ext cx="2114922" cy="461665"/>
          </a:xfrm>
          <a:prstGeom prst="rect">
            <a:avLst/>
          </a:prstGeom>
          <a:solidFill>
            <a:schemeClr val="bg1"/>
          </a:solidFill>
        </p:spPr>
        <p:txBody>
          <a:bodyPr wrap="square" rtlCol="0">
            <a:spAutoFit/>
          </a:bodyPr>
          <a:lstStyle/>
          <a:p>
            <a:pPr algn="ctr"/>
            <a:r>
              <a:rPr lang="fr-CH" sz="2400" b="1" dirty="0">
                <a:solidFill>
                  <a:srgbClr val="006837"/>
                </a:solidFill>
              </a:rPr>
              <a:t>Distance</a:t>
            </a:r>
          </a:p>
        </p:txBody>
      </p:sp>
      <p:sp>
        <p:nvSpPr>
          <p:cNvPr id="3" name="ZoneTexte 2"/>
          <p:cNvSpPr txBox="1"/>
          <p:nvPr/>
        </p:nvSpPr>
        <p:spPr>
          <a:xfrm>
            <a:off x="2713490" y="4597395"/>
            <a:ext cx="2587751" cy="646331"/>
          </a:xfrm>
          <a:prstGeom prst="rect">
            <a:avLst/>
          </a:prstGeom>
          <a:noFill/>
        </p:spPr>
        <p:txBody>
          <a:bodyPr wrap="square" rtlCol="0">
            <a:spAutoFit/>
          </a:bodyPr>
          <a:lstStyle/>
          <a:p>
            <a:r>
              <a:rPr lang="fr-CH" dirty="0" err="1">
                <a:latin typeface="Gill Sans Nova Light"/>
              </a:rPr>
              <a:t>Minimize</a:t>
            </a:r>
            <a:r>
              <a:rPr lang="fr-CH" dirty="0">
                <a:latin typeface="Gill Sans Nova Light"/>
              </a:rPr>
              <a:t> time </a:t>
            </a:r>
            <a:r>
              <a:rPr lang="fr-CH" dirty="0" err="1">
                <a:latin typeface="Gill Sans Nova Light"/>
              </a:rPr>
              <a:t>near</a:t>
            </a:r>
            <a:r>
              <a:rPr lang="fr-CH" dirty="0">
                <a:latin typeface="Gill Sans Nova Light"/>
              </a:rPr>
              <a:t> radiation source</a:t>
            </a:r>
          </a:p>
        </p:txBody>
      </p:sp>
      <p:sp>
        <p:nvSpPr>
          <p:cNvPr id="25" name="ZoneTexte 24"/>
          <p:cNvSpPr txBox="1"/>
          <p:nvPr/>
        </p:nvSpPr>
        <p:spPr>
          <a:xfrm>
            <a:off x="5366199" y="4597394"/>
            <a:ext cx="2662233" cy="830997"/>
          </a:xfrm>
          <a:prstGeom prst="rect">
            <a:avLst/>
          </a:prstGeom>
          <a:noFill/>
        </p:spPr>
        <p:txBody>
          <a:bodyPr wrap="square" rtlCol="0">
            <a:spAutoFit/>
          </a:bodyPr>
          <a:lstStyle/>
          <a:p>
            <a:r>
              <a:rPr lang="fr-CH" dirty="0" err="1">
                <a:latin typeface="Gill Sans Nova Light"/>
              </a:rPr>
              <a:t>Increase</a:t>
            </a:r>
            <a:r>
              <a:rPr lang="fr-CH" dirty="0">
                <a:latin typeface="Gill Sans Nova Light"/>
              </a:rPr>
              <a:t> distance </a:t>
            </a:r>
            <a:r>
              <a:rPr lang="fr-CH" dirty="0" err="1">
                <a:latin typeface="Gill Sans Nova Light"/>
              </a:rPr>
              <a:t>from</a:t>
            </a:r>
            <a:r>
              <a:rPr lang="fr-CH" dirty="0">
                <a:latin typeface="Gill Sans Nova Light"/>
              </a:rPr>
              <a:t> radiation source</a:t>
            </a:r>
          </a:p>
          <a:p>
            <a:r>
              <a:rPr lang="fr-CH" sz="1200" dirty="0">
                <a:latin typeface="Gill Sans Nova Light"/>
              </a:rPr>
              <a:t>Dose </a:t>
            </a:r>
            <a:r>
              <a:rPr lang="fr-CH" sz="1200" dirty="0" err="1">
                <a:latin typeface="Gill Sans Nova Light"/>
              </a:rPr>
              <a:t>decrease</a:t>
            </a:r>
            <a:r>
              <a:rPr lang="fr-CH" sz="1200" dirty="0">
                <a:latin typeface="Gill Sans Nova Light"/>
              </a:rPr>
              <a:t> </a:t>
            </a:r>
            <a:r>
              <a:rPr lang="fr-CH" sz="1200" dirty="0" err="1">
                <a:latin typeface="Gill Sans Nova Light"/>
              </a:rPr>
              <a:t>with</a:t>
            </a:r>
            <a:r>
              <a:rPr lang="fr-CH" sz="1200" dirty="0">
                <a:latin typeface="Gill Sans Nova Light"/>
              </a:rPr>
              <a:t> distance square</a:t>
            </a:r>
          </a:p>
        </p:txBody>
      </p:sp>
      <p:sp>
        <p:nvSpPr>
          <p:cNvPr id="26" name="ZoneTexte 25"/>
          <p:cNvSpPr txBox="1"/>
          <p:nvPr/>
        </p:nvSpPr>
        <p:spPr>
          <a:xfrm>
            <a:off x="8199509" y="4597394"/>
            <a:ext cx="2587751" cy="369332"/>
          </a:xfrm>
          <a:prstGeom prst="rect">
            <a:avLst/>
          </a:prstGeom>
          <a:noFill/>
        </p:spPr>
        <p:txBody>
          <a:bodyPr wrap="square" rtlCol="0">
            <a:spAutoFit/>
          </a:bodyPr>
          <a:lstStyle/>
          <a:p>
            <a:r>
              <a:rPr lang="fr-CH" dirty="0">
                <a:latin typeface="Gill Sans Nova Light"/>
              </a:rPr>
              <a:t>Use </a:t>
            </a:r>
            <a:r>
              <a:rPr lang="fr-CH" dirty="0" err="1">
                <a:latin typeface="Gill Sans Nova Light"/>
              </a:rPr>
              <a:t>shields</a:t>
            </a:r>
            <a:r>
              <a:rPr lang="fr-CH" dirty="0">
                <a:latin typeface="Gill Sans Nova Light"/>
              </a:rPr>
              <a:t> / </a:t>
            </a:r>
            <a:r>
              <a:rPr lang="fr-CH" dirty="0" err="1">
                <a:latin typeface="Gill Sans Nova Light"/>
              </a:rPr>
              <a:t>screens</a:t>
            </a:r>
            <a:endParaRPr lang="fr-CH" dirty="0">
              <a:latin typeface="Gill Sans Nova Light"/>
            </a:endParaRPr>
          </a:p>
        </p:txBody>
      </p:sp>
      <p:sp>
        <p:nvSpPr>
          <p:cNvPr id="5" name="ZoneTexte 4"/>
          <p:cNvSpPr txBox="1"/>
          <p:nvPr/>
        </p:nvSpPr>
        <p:spPr>
          <a:xfrm>
            <a:off x="4133088" y="5893090"/>
            <a:ext cx="5759397" cy="369332"/>
          </a:xfrm>
          <a:prstGeom prst="rect">
            <a:avLst/>
          </a:prstGeom>
          <a:noFill/>
        </p:spPr>
        <p:txBody>
          <a:bodyPr wrap="none" rtlCol="0">
            <a:spAutoFit/>
          </a:bodyPr>
          <a:lstStyle/>
          <a:p>
            <a:r>
              <a:rPr lang="fr-CH" dirty="0" err="1"/>
              <a:t>Moreover</a:t>
            </a:r>
            <a:r>
              <a:rPr lang="fr-CH" dirty="0"/>
              <a:t>: Formation: Good training in radiation protection</a:t>
            </a:r>
          </a:p>
        </p:txBody>
      </p:sp>
      <p:pic>
        <p:nvPicPr>
          <p:cNvPr id="8" name="Image 7"/>
          <p:cNvPicPr>
            <a:picLocks noChangeAspect="1"/>
          </p:cNvPicPr>
          <p:nvPr/>
        </p:nvPicPr>
        <p:blipFill>
          <a:blip r:embed="rId4"/>
          <a:stretch>
            <a:fillRect/>
          </a:stretch>
        </p:blipFill>
        <p:spPr>
          <a:xfrm>
            <a:off x="2852928" y="5527778"/>
            <a:ext cx="1158913" cy="1009376"/>
          </a:xfrm>
          <a:prstGeom prst="rect">
            <a:avLst/>
          </a:prstGeom>
        </p:spPr>
      </p:pic>
    </p:spTree>
    <p:extLst>
      <p:ext uri="{BB962C8B-B14F-4D97-AF65-F5344CB8AC3E}">
        <p14:creationId xmlns:p14="http://schemas.microsoft.com/office/powerpoint/2010/main" val="222839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86</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2" descr="tubepos"/>
          <p:cNvPicPr>
            <a:picLocks noChangeAspect="1" noChangeArrowheads="1"/>
          </p:cNvPicPr>
          <p:nvPr/>
        </p:nvPicPr>
        <p:blipFill>
          <a:blip r:embed="rId3">
            <a:extLst>
              <a:ext uri="{28A0092B-C50C-407E-A947-70E740481C1C}">
                <a14:useLocalDpi xmlns:a14="http://schemas.microsoft.com/office/drawing/2010/main" val="0"/>
              </a:ext>
            </a:extLst>
          </a:blip>
          <a:srcRect b="13954"/>
          <a:stretch>
            <a:fillRect/>
          </a:stretch>
        </p:blipFill>
        <p:spPr>
          <a:xfrm>
            <a:off x="3477816" y="2313430"/>
            <a:ext cx="4828618" cy="3192893"/>
          </a:xfrm>
          <a:prstGeom prst="rect">
            <a:avLst/>
          </a:prstGeom>
        </p:spPr>
      </p:pic>
      <p:sp>
        <p:nvSpPr>
          <p:cNvPr id="19" name="Rectangle 18"/>
          <p:cNvSpPr/>
          <p:nvPr/>
        </p:nvSpPr>
        <p:spPr>
          <a:xfrm>
            <a:off x="1217578" y="1648703"/>
            <a:ext cx="3616696" cy="400110"/>
          </a:xfrm>
          <a:prstGeom prst="rect">
            <a:avLst/>
          </a:prstGeom>
        </p:spPr>
        <p:txBody>
          <a:bodyPr wrap="none">
            <a:spAutoFit/>
          </a:bodyPr>
          <a:lstStyle/>
          <a:p>
            <a:r>
              <a:rPr lang="en-US" altLang="fr-FR" sz="2000" dirty="0">
                <a:latin typeface="Gill Sans Nova Light"/>
              </a:rPr>
              <a:t>The patient is the main source</a:t>
            </a:r>
            <a:endParaRPr lang="fr-CH" sz="2000" dirty="0">
              <a:latin typeface="Gill Sans Nova Light"/>
            </a:endParaRPr>
          </a:p>
        </p:txBody>
      </p:sp>
      <p:sp>
        <p:nvSpPr>
          <p:cNvPr id="20" name="Rectangle 19"/>
          <p:cNvSpPr/>
          <p:nvPr/>
        </p:nvSpPr>
        <p:spPr>
          <a:xfrm>
            <a:off x="6972202" y="5552460"/>
            <a:ext cx="3602268" cy="400110"/>
          </a:xfrm>
          <a:prstGeom prst="rect">
            <a:avLst/>
          </a:prstGeom>
        </p:spPr>
        <p:txBody>
          <a:bodyPr wrap="none">
            <a:spAutoFit/>
          </a:bodyPr>
          <a:lstStyle/>
          <a:p>
            <a:r>
              <a:rPr lang="en-US" altLang="fr-FR" sz="2000" dirty="0">
                <a:latin typeface="Gill Sans Nova Light"/>
              </a:rPr>
              <a:t>Place the tube under the table</a:t>
            </a:r>
            <a:endParaRPr lang="fr-CH" sz="2000" dirty="0">
              <a:latin typeface="Gill Sans Nova Light"/>
            </a:endParaRPr>
          </a:p>
        </p:txBody>
      </p:sp>
      <p:pic>
        <p:nvPicPr>
          <p:cNvPr id="21" name="Picture 3"/>
          <p:cNvPicPr>
            <a:picLocks noChangeAspect="1" noChangeArrowheads="1"/>
          </p:cNvPicPr>
          <p:nvPr/>
        </p:nvPicPr>
        <p:blipFill rotWithShape="1">
          <a:blip r:embed="rId4" cstate="print"/>
          <a:srcRect l="25790"/>
          <a:stretch/>
        </p:blipFill>
        <p:spPr bwMode="auto">
          <a:xfrm>
            <a:off x="8860536" y="2923506"/>
            <a:ext cx="2400808" cy="1972739"/>
          </a:xfrm>
          <a:prstGeom prst="rect">
            <a:avLst/>
          </a:prstGeom>
          <a:noFill/>
          <a:ln w="9525">
            <a:noFill/>
            <a:round/>
            <a:headEnd/>
            <a:tailEnd/>
          </a:ln>
        </p:spPr>
      </p:pic>
    </p:spTree>
    <p:extLst>
      <p:ext uri="{BB962C8B-B14F-4D97-AF65-F5344CB8AC3E}">
        <p14:creationId xmlns:p14="http://schemas.microsoft.com/office/powerpoint/2010/main" val="2317122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300711"/>
            <a:ext cx="2273572"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Effect</a:t>
            </a:r>
            <a:r>
              <a:rPr lang="fr-CH" sz="2000" u="sng" dirty="0">
                <a:solidFill>
                  <a:srgbClr val="000000"/>
                </a:solidFill>
                <a:latin typeface="Gill Sans Nova Light"/>
                <a:cs typeface="Gill Sans Light" panose="020B0302020104020203"/>
              </a:rPr>
              <a:t> of incidence</a:t>
            </a:r>
          </a:p>
        </p:txBody>
      </p:sp>
      <p:sp>
        <p:nvSpPr>
          <p:cNvPr id="18" name="Rectangle 17"/>
          <p:cNvSpPr/>
          <p:nvPr/>
        </p:nvSpPr>
        <p:spPr>
          <a:xfrm>
            <a:off x="3312162" y="1844427"/>
            <a:ext cx="5516877" cy="707886"/>
          </a:xfrm>
          <a:prstGeom prst="rect">
            <a:avLst/>
          </a:prstGeom>
        </p:spPr>
        <p:txBody>
          <a:bodyPr wrap="square">
            <a:spAutoFit/>
          </a:bodyPr>
          <a:lstStyle/>
          <a:p>
            <a:r>
              <a:rPr lang="fr-CH" sz="2000" dirty="0" err="1">
                <a:latin typeface="Gill Sans Nova Light"/>
              </a:rPr>
              <a:t>Where</a:t>
            </a:r>
            <a:r>
              <a:rPr lang="fr-CH" sz="2000" dirty="0">
                <a:latin typeface="Gill Sans Nova Light"/>
              </a:rPr>
              <a:t> to position </a:t>
            </a:r>
            <a:r>
              <a:rPr lang="fr-CH" sz="2000" dirty="0" err="1">
                <a:latin typeface="Gill Sans Nova Light"/>
              </a:rPr>
              <a:t>yourself</a:t>
            </a:r>
            <a:r>
              <a:rPr lang="fr-CH" sz="2000" dirty="0">
                <a:latin typeface="Gill Sans Nova Light"/>
              </a:rPr>
              <a:t> </a:t>
            </a:r>
            <a:r>
              <a:rPr lang="fr-CH" sz="2000" dirty="0" err="1">
                <a:latin typeface="Gill Sans Nova Light"/>
              </a:rPr>
              <a:t>during</a:t>
            </a:r>
            <a:r>
              <a:rPr lang="fr-CH" sz="2000" dirty="0">
                <a:latin typeface="Gill Sans Nova Light"/>
              </a:rPr>
              <a:t> </a:t>
            </a:r>
            <a:r>
              <a:rPr lang="fr-CH" sz="2000" dirty="0" err="1">
                <a:latin typeface="Gill Sans Nova Light"/>
              </a:rPr>
              <a:t>lateral</a:t>
            </a:r>
            <a:r>
              <a:rPr lang="fr-CH" sz="2000" dirty="0">
                <a:latin typeface="Gill Sans Nova Light"/>
              </a:rPr>
              <a:t> irradiation?</a:t>
            </a:r>
          </a:p>
        </p:txBody>
      </p:sp>
      <p:pic>
        <p:nvPicPr>
          <p:cNvPr id="19" name="Image 18"/>
          <p:cNvPicPr>
            <a:picLocks noChangeAspect="1"/>
          </p:cNvPicPr>
          <p:nvPr/>
        </p:nvPicPr>
        <p:blipFill>
          <a:blip r:embed="rId3"/>
          <a:stretch>
            <a:fillRect/>
          </a:stretch>
        </p:blipFill>
        <p:spPr>
          <a:xfrm>
            <a:off x="2624000" y="2755998"/>
            <a:ext cx="6526834" cy="2654984"/>
          </a:xfrm>
          <a:prstGeom prst="rect">
            <a:avLst/>
          </a:prstGeom>
        </p:spPr>
      </p:pic>
      <p:sp>
        <p:nvSpPr>
          <p:cNvPr id="20" name="ZoneTexte 19"/>
          <p:cNvSpPr txBox="1"/>
          <p:nvPr/>
        </p:nvSpPr>
        <p:spPr>
          <a:xfrm>
            <a:off x="2338975" y="5539333"/>
            <a:ext cx="7464416" cy="369332"/>
          </a:xfrm>
          <a:prstGeom prst="rect">
            <a:avLst/>
          </a:prstGeom>
          <a:noFill/>
        </p:spPr>
        <p:txBody>
          <a:bodyPr wrap="none" rtlCol="0">
            <a:spAutoFit/>
          </a:bodyPr>
          <a:lstStyle/>
          <a:p>
            <a:r>
              <a:rPr lang="en-US" dirty="0">
                <a:solidFill>
                  <a:srgbClr val="C00000"/>
                </a:solidFill>
                <a:latin typeface="Gill Sans Nova Light"/>
              </a:rPr>
              <a:t>Ideally, workers should position themselves on the side of the detector.</a:t>
            </a:r>
            <a:endParaRPr lang="fr-CH" dirty="0">
              <a:solidFill>
                <a:srgbClr val="C00000"/>
              </a:solidFill>
              <a:latin typeface="Gill Sans Nova Light"/>
            </a:endParaRPr>
          </a:p>
        </p:txBody>
      </p:sp>
    </p:spTree>
    <p:extLst>
      <p:ext uri="{BB962C8B-B14F-4D97-AF65-F5344CB8AC3E}">
        <p14:creationId xmlns:p14="http://schemas.microsoft.com/office/powerpoint/2010/main" val="108567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72555" y="1264230"/>
            <a:ext cx="3786999"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Effect</a:t>
            </a:r>
            <a:r>
              <a:rPr lang="fr-CH" sz="2000" u="sng" dirty="0">
                <a:solidFill>
                  <a:srgbClr val="000000"/>
                </a:solidFill>
                <a:latin typeface="Gill Sans Nova Light"/>
                <a:cs typeface="Gill Sans Light" panose="020B0302020104020203"/>
              </a:rPr>
              <a:t> of </a:t>
            </a:r>
            <a:r>
              <a:rPr lang="fr-CH" sz="2000" u="sng" dirty="0" err="1">
                <a:solidFill>
                  <a:srgbClr val="000000"/>
                </a:solidFill>
                <a:latin typeface="Gill Sans Nova Light"/>
                <a:cs typeface="Gill Sans Light" panose="020B0302020104020203"/>
              </a:rPr>
              <a:t>field</a:t>
            </a:r>
            <a:r>
              <a:rPr lang="fr-CH" sz="2000" u="sng" dirty="0">
                <a:solidFill>
                  <a:srgbClr val="000000"/>
                </a:solidFill>
                <a:latin typeface="Gill Sans Nova Light"/>
                <a:cs typeface="Gill Sans Light" panose="020B0302020104020203"/>
              </a:rPr>
              <a:t> size: patient / staff</a:t>
            </a:r>
          </a:p>
        </p:txBody>
      </p:sp>
      <p:sp>
        <p:nvSpPr>
          <p:cNvPr id="18" name="Rectangle 17"/>
          <p:cNvSpPr/>
          <p:nvPr/>
        </p:nvSpPr>
        <p:spPr>
          <a:xfrm>
            <a:off x="3658138" y="1786559"/>
            <a:ext cx="4440639" cy="400110"/>
          </a:xfrm>
          <a:prstGeom prst="rect">
            <a:avLst/>
          </a:prstGeom>
        </p:spPr>
        <p:txBody>
          <a:bodyPr wrap="none">
            <a:spAutoFit/>
          </a:bodyPr>
          <a:lstStyle/>
          <a:p>
            <a:r>
              <a:rPr lang="fr-CH" sz="2000" dirty="0">
                <a:latin typeface="Gill Sans Nova Light"/>
              </a:rPr>
              <a:t>Passage of a </a:t>
            </a:r>
            <a:r>
              <a:rPr lang="fr-CH" sz="2000" dirty="0" err="1">
                <a:latin typeface="Gill Sans Nova Light"/>
              </a:rPr>
              <a:t>field</a:t>
            </a:r>
            <a:r>
              <a:rPr lang="fr-CH" sz="2000" dirty="0">
                <a:latin typeface="Gill Sans Nova Light"/>
              </a:rPr>
              <a:t> size of 14 to 28 cm</a:t>
            </a:r>
          </a:p>
        </p:txBody>
      </p:sp>
      <p:pic>
        <p:nvPicPr>
          <p:cNvPr id="19" name="Picture 4"/>
          <p:cNvPicPr>
            <a:picLocks noChangeAspect="1" noChangeArrowheads="1"/>
          </p:cNvPicPr>
          <p:nvPr/>
        </p:nvPicPr>
        <p:blipFill>
          <a:blip r:embed="rId3" cstate="print"/>
          <a:srcRect/>
          <a:stretch>
            <a:fillRect/>
          </a:stretch>
        </p:blipFill>
        <p:spPr bwMode="auto">
          <a:xfrm>
            <a:off x="4069528" y="5209193"/>
            <a:ext cx="4340103" cy="769144"/>
          </a:xfrm>
          <a:prstGeom prst="rect">
            <a:avLst/>
          </a:prstGeom>
          <a:noFill/>
          <a:ln w="12700">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2235650" y="2523416"/>
            <a:ext cx="3667756" cy="2358827"/>
          </a:xfrm>
          <a:prstGeom prst="rect">
            <a:avLst/>
          </a:prstGeom>
          <a:noFill/>
          <a:ln w="12700">
            <a:noFill/>
            <a:miter lim="800000"/>
            <a:headEnd/>
            <a:tailEnd/>
          </a:ln>
        </p:spPr>
      </p:pic>
      <p:pic>
        <p:nvPicPr>
          <p:cNvPr id="21" name="Picture 3"/>
          <p:cNvPicPr>
            <a:picLocks noChangeAspect="1" noChangeArrowheads="1"/>
          </p:cNvPicPr>
          <p:nvPr/>
        </p:nvPicPr>
        <p:blipFill>
          <a:blip r:embed="rId5" cstate="print"/>
          <a:srcRect/>
          <a:stretch>
            <a:fillRect/>
          </a:stretch>
        </p:blipFill>
        <p:spPr bwMode="auto">
          <a:xfrm>
            <a:off x="6571928" y="2523418"/>
            <a:ext cx="3678389" cy="2358825"/>
          </a:xfrm>
          <a:prstGeom prst="rect">
            <a:avLst/>
          </a:prstGeom>
          <a:noFill/>
          <a:ln w="12700">
            <a:noFill/>
            <a:miter lim="800000"/>
            <a:headEnd/>
            <a:tailEnd/>
          </a:ln>
        </p:spPr>
      </p:pic>
    </p:spTree>
    <p:extLst>
      <p:ext uri="{BB962C8B-B14F-4D97-AF65-F5344CB8AC3E}">
        <p14:creationId xmlns:p14="http://schemas.microsoft.com/office/powerpoint/2010/main" val="3690687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89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272068"/>
            <a:ext cx="4968411"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Effect</a:t>
            </a:r>
            <a:r>
              <a:rPr lang="fr-CH" sz="2000" u="sng" dirty="0">
                <a:solidFill>
                  <a:srgbClr val="000000"/>
                </a:solidFill>
                <a:latin typeface="Gill Sans Nova Light"/>
                <a:cs typeface="Gill Sans Light" panose="020B0302020104020203"/>
              </a:rPr>
              <a:t> of patient </a:t>
            </a:r>
            <a:r>
              <a:rPr lang="fr-CH" sz="2000" u="sng" dirty="0" err="1">
                <a:solidFill>
                  <a:srgbClr val="000000"/>
                </a:solidFill>
                <a:latin typeface="Gill Sans Nova Light"/>
                <a:cs typeface="Gill Sans Light" panose="020B0302020104020203"/>
              </a:rPr>
              <a:t>morphology</a:t>
            </a:r>
            <a:r>
              <a:rPr lang="fr-CH" sz="2000" u="sng" dirty="0">
                <a:solidFill>
                  <a:srgbClr val="000000"/>
                </a:solidFill>
                <a:latin typeface="Gill Sans Nova Light"/>
                <a:cs typeface="Gill Sans Light" panose="020B0302020104020203"/>
              </a:rPr>
              <a:t>: patient / staff</a:t>
            </a:r>
          </a:p>
        </p:txBody>
      </p:sp>
      <p:sp>
        <p:nvSpPr>
          <p:cNvPr id="13" name="Rectangle 12"/>
          <p:cNvSpPr/>
          <p:nvPr/>
        </p:nvSpPr>
        <p:spPr>
          <a:xfrm>
            <a:off x="3993428" y="1853992"/>
            <a:ext cx="3770584" cy="400110"/>
          </a:xfrm>
          <a:prstGeom prst="rect">
            <a:avLst/>
          </a:prstGeom>
        </p:spPr>
        <p:txBody>
          <a:bodyPr wrap="none">
            <a:spAutoFit/>
          </a:bodyPr>
          <a:lstStyle/>
          <a:p>
            <a:r>
              <a:rPr lang="fr-CH" sz="2000" dirty="0">
                <a:latin typeface="Gill Sans Nova Light"/>
              </a:rPr>
              <a:t>Passage </a:t>
            </a:r>
            <a:r>
              <a:rPr lang="fr-CH" sz="2000" dirty="0" err="1">
                <a:latin typeface="Gill Sans Nova Light"/>
              </a:rPr>
              <a:t>from</a:t>
            </a:r>
            <a:r>
              <a:rPr lang="fr-CH" sz="2000" dirty="0">
                <a:latin typeface="Gill Sans Nova Light"/>
              </a:rPr>
              <a:t> 24 to 34 cm </a:t>
            </a:r>
            <a:r>
              <a:rPr lang="fr-CH" sz="2000" dirty="0" err="1">
                <a:latin typeface="Gill Sans Nova Light"/>
              </a:rPr>
              <a:t>thick</a:t>
            </a:r>
            <a:endParaRPr lang="fr-CH" sz="2000" dirty="0">
              <a:latin typeface="Gill Sans Nova Light"/>
            </a:endParaRPr>
          </a:p>
        </p:txBody>
      </p:sp>
      <p:pic>
        <p:nvPicPr>
          <p:cNvPr id="14" name="Picture 2"/>
          <p:cNvPicPr>
            <a:picLocks noChangeAspect="1" noChangeArrowheads="1"/>
          </p:cNvPicPr>
          <p:nvPr/>
        </p:nvPicPr>
        <p:blipFill>
          <a:blip r:embed="rId3" cstate="print"/>
          <a:srcRect/>
          <a:stretch>
            <a:fillRect/>
          </a:stretch>
        </p:blipFill>
        <p:spPr bwMode="auto">
          <a:xfrm>
            <a:off x="2028410" y="2521878"/>
            <a:ext cx="3723102" cy="2404046"/>
          </a:xfrm>
          <a:prstGeom prst="rect">
            <a:avLst/>
          </a:prstGeom>
          <a:noFill/>
          <a:ln w="12700">
            <a:noFill/>
            <a:miter lim="800000"/>
            <a:headEnd/>
            <a:tailEnd/>
          </a:ln>
        </p:spPr>
      </p:pic>
      <p:pic>
        <p:nvPicPr>
          <p:cNvPr id="15" name="Picture 3"/>
          <p:cNvPicPr>
            <a:picLocks noChangeAspect="1" noChangeArrowheads="1"/>
          </p:cNvPicPr>
          <p:nvPr/>
        </p:nvPicPr>
        <p:blipFill>
          <a:blip r:embed="rId4" cstate="print"/>
          <a:srcRect/>
          <a:stretch>
            <a:fillRect/>
          </a:stretch>
        </p:blipFill>
        <p:spPr bwMode="auto">
          <a:xfrm>
            <a:off x="6176352" y="2484573"/>
            <a:ext cx="3927767" cy="2443944"/>
          </a:xfrm>
          <a:prstGeom prst="rect">
            <a:avLst/>
          </a:prstGeom>
          <a:noFill/>
          <a:ln w="12700">
            <a:noFill/>
            <a:miter lim="800000"/>
            <a:headEnd/>
            <a:tailEnd/>
          </a:ln>
        </p:spPr>
      </p:pic>
      <p:pic>
        <p:nvPicPr>
          <p:cNvPr id="22" name="Picture 4"/>
          <p:cNvPicPr>
            <a:picLocks noChangeAspect="1" noChangeArrowheads="1"/>
          </p:cNvPicPr>
          <p:nvPr/>
        </p:nvPicPr>
        <p:blipFill>
          <a:blip r:embed="rId5" cstate="print"/>
          <a:srcRect/>
          <a:stretch>
            <a:fillRect/>
          </a:stretch>
        </p:blipFill>
        <p:spPr bwMode="auto">
          <a:xfrm>
            <a:off x="3719946" y="5289553"/>
            <a:ext cx="4340103" cy="769144"/>
          </a:xfrm>
          <a:prstGeom prst="rect">
            <a:avLst/>
          </a:prstGeom>
          <a:noFill/>
          <a:ln w="12700">
            <a:noFill/>
            <a:miter lim="800000"/>
            <a:headEnd/>
            <a:tailEnd/>
          </a:ln>
        </p:spPr>
      </p:pic>
    </p:spTree>
    <p:extLst>
      <p:ext uri="{BB962C8B-B14F-4D97-AF65-F5344CB8AC3E}">
        <p14:creationId xmlns:p14="http://schemas.microsoft.com/office/powerpoint/2010/main" val="3113273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7068457" y="5236890"/>
            <a:ext cx="5123543" cy="1477328"/>
          </a:xfrm>
          <a:prstGeom prst="rect">
            <a:avLst/>
          </a:prstGeom>
          <a:solidFill>
            <a:schemeClr val="bg1"/>
          </a:solidFill>
        </p:spPr>
        <p:txBody>
          <a:bodyPr wrap="square" rtlCol="0">
            <a:spAutoFit/>
          </a:bodyPr>
          <a:lstStyle/>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a:p>
            <a:endParaRPr lang="fr-CH" dirty="0">
              <a:solidFill>
                <a:schemeClr val="bg1"/>
              </a:solidFill>
            </a:endParaRPr>
          </a:p>
        </p:txBody>
      </p:sp>
      <p:sp>
        <p:nvSpPr>
          <p:cNvPr id="4" name="Espace réservé du numéro de diapositive 3"/>
          <p:cNvSpPr>
            <a:spLocks noGrp="1"/>
          </p:cNvSpPr>
          <p:nvPr>
            <p:ph type="sldNum" sz="quarter" idx="12"/>
          </p:nvPr>
        </p:nvSpPr>
        <p:spPr>
          <a:xfrm>
            <a:off x="8966200" y="6349093"/>
            <a:ext cx="2743200" cy="365125"/>
          </a:xfrm>
        </p:spPr>
        <p:txBody>
          <a:bodyPr/>
          <a:lstStyle/>
          <a:p>
            <a:fld id="{009C6D19-0F58-4A3F-AA61-F2BCA36969EE}" type="slidenum">
              <a:rPr lang="fr-CH" smtClean="0">
                <a:solidFill>
                  <a:schemeClr val="tx1"/>
                </a:solidFill>
              </a:rPr>
              <a:t>9</a:t>
            </a:fld>
            <a:endParaRPr lang="fr-CH" dirty="0">
              <a:solidFill>
                <a:schemeClr val="tx1"/>
              </a:solidFill>
            </a:endParaRPr>
          </a:p>
        </p:txBody>
      </p:sp>
      <p:sp>
        <p:nvSpPr>
          <p:cNvPr id="5" name="ZoneTexte 4"/>
          <p:cNvSpPr txBox="1"/>
          <p:nvPr/>
        </p:nvSpPr>
        <p:spPr>
          <a:xfrm rot="16200000">
            <a:off x="-903627" y="4285850"/>
            <a:ext cx="2656341" cy="369332"/>
          </a:xfrm>
          <a:prstGeom prst="rect">
            <a:avLst/>
          </a:prstGeom>
          <a:noFill/>
        </p:spPr>
        <p:txBody>
          <a:bodyPr wrap="square" rtlCol="0">
            <a:spAutoFit/>
          </a:bodyPr>
          <a:lstStyle/>
          <a:p>
            <a:r>
              <a:rPr lang="fr-CH" dirty="0"/>
              <a:t>FLUOROSCOPY</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2" y="6178340"/>
            <a:ext cx="697993" cy="359665"/>
          </a:xfrm>
          <a:prstGeom prst="rect">
            <a:avLst/>
          </a:prstGeom>
        </p:spPr>
      </p:pic>
      <p:cxnSp>
        <p:nvCxnSpPr>
          <p:cNvPr id="8" name="Connecteur droit 7"/>
          <p:cNvCxnSpPr/>
          <p:nvPr/>
        </p:nvCxnSpPr>
        <p:spPr>
          <a:xfrm>
            <a:off x="424543" y="681031"/>
            <a:ext cx="0" cy="314034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221" y="700322"/>
            <a:ext cx="10058400" cy="5657850"/>
          </a:xfrm>
          <a:prstGeom prst="rect">
            <a:avLst/>
          </a:prstGeom>
        </p:spPr>
      </p:pic>
      <p:sp>
        <p:nvSpPr>
          <p:cNvPr id="12" name="Titre 1">
            <a:extLst>
              <a:ext uri="{FF2B5EF4-FFF2-40B4-BE49-F238E27FC236}">
                <a16:creationId xmlns:a16="http://schemas.microsoft.com/office/drawing/2014/main" id="{14801ABD-7339-4C70-82A3-696BE8EF14DF}"/>
              </a:ext>
            </a:extLst>
          </p:cNvPr>
          <p:cNvSpPr txBox="1">
            <a:spLocks/>
          </p:cNvSpPr>
          <p:nvPr/>
        </p:nvSpPr>
        <p:spPr>
          <a:xfrm>
            <a:off x="6473952" y="4966173"/>
            <a:ext cx="5795397" cy="1665028"/>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5400" b="1" spc="-150" dirty="0">
                <a:latin typeface="Gill Sans MT" panose="020B0502020104020203" pitchFamily="34" charset="0"/>
              </a:rPr>
              <a:t>FLUOROSCOPY SYSTEM</a:t>
            </a:r>
          </a:p>
        </p:txBody>
      </p:sp>
    </p:spTree>
    <p:extLst>
      <p:ext uri="{BB962C8B-B14F-4D97-AF65-F5344CB8AC3E}">
        <p14:creationId xmlns:p14="http://schemas.microsoft.com/office/powerpoint/2010/main" val="1396361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90</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72555" y="1179784"/>
            <a:ext cx="2438488"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Shielding</a:t>
            </a:r>
            <a:r>
              <a:rPr lang="fr-CH" sz="2000" u="sng" dirty="0">
                <a:solidFill>
                  <a:srgbClr val="000000"/>
                </a:solidFill>
                <a:latin typeface="Gill Sans Nova Light"/>
                <a:cs typeface="Gill Sans Light" panose="020B0302020104020203"/>
              </a:rPr>
              <a:t> protection</a:t>
            </a:r>
          </a:p>
        </p:txBody>
      </p:sp>
      <p:sp>
        <p:nvSpPr>
          <p:cNvPr id="18" name="ZoneTexte 17"/>
          <p:cNvSpPr txBox="1"/>
          <p:nvPr/>
        </p:nvSpPr>
        <p:spPr>
          <a:xfrm>
            <a:off x="872555" y="1579894"/>
            <a:ext cx="2967479" cy="369332"/>
          </a:xfrm>
          <a:prstGeom prst="rect">
            <a:avLst/>
          </a:prstGeom>
          <a:noFill/>
        </p:spPr>
        <p:txBody>
          <a:bodyPr wrap="none" rtlCol="0">
            <a:spAutoFit/>
          </a:bodyPr>
          <a:lstStyle/>
          <a:p>
            <a:r>
              <a:rPr lang="fr-CH" u="sng" dirty="0">
                <a:latin typeface="Gill Sans Nova Light"/>
              </a:rPr>
              <a:t>Collective protection </a:t>
            </a:r>
            <a:r>
              <a:rPr lang="fr-CH" u="sng" dirty="0" err="1">
                <a:latin typeface="Gill Sans Nova Light"/>
              </a:rPr>
              <a:t>gears</a:t>
            </a:r>
            <a:r>
              <a:rPr lang="fr-CH" u="sng" dirty="0">
                <a:latin typeface="Gill Sans Nova Light"/>
              </a:rPr>
              <a:t>:</a:t>
            </a:r>
          </a:p>
        </p:txBody>
      </p:sp>
      <p:sp>
        <p:nvSpPr>
          <p:cNvPr id="19" name="ZoneTexte 18"/>
          <p:cNvSpPr txBox="1"/>
          <p:nvPr/>
        </p:nvSpPr>
        <p:spPr>
          <a:xfrm>
            <a:off x="6487907" y="4867607"/>
            <a:ext cx="2159630" cy="646331"/>
          </a:xfrm>
          <a:prstGeom prst="rect">
            <a:avLst/>
          </a:prstGeom>
          <a:noFill/>
        </p:spPr>
        <p:txBody>
          <a:bodyPr wrap="none" rtlCol="0">
            <a:spAutoFit/>
          </a:bodyPr>
          <a:lstStyle/>
          <a:p>
            <a:r>
              <a:rPr lang="fr-CH" dirty="0">
                <a:latin typeface="Gill Sans Nova Light"/>
              </a:rPr>
              <a:t>Table </a:t>
            </a:r>
            <a:r>
              <a:rPr lang="fr-CH" dirty="0" err="1">
                <a:latin typeface="Gill Sans Nova Light"/>
              </a:rPr>
              <a:t>shield</a:t>
            </a:r>
            <a:r>
              <a:rPr lang="fr-CH" dirty="0">
                <a:latin typeface="Gill Sans Nova Light"/>
              </a:rPr>
              <a:t>/curtain</a:t>
            </a:r>
            <a:br>
              <a:rPr lang="fr-CH" dirty="0">
                <a:latin typeface="Gill Sans Nova Light"/>
              </a:rPr>
            </a:br>
            <a:r>
              <a:rPr lang="fr-CH" dirty="0">
                <a:solidFill>
                  <a:schemeClr val="accent6"/>
                </a:solidFill>
                <a:latin typeface="Gill Sans Nova Light"/>
              </a:rPr>
              <a:t>- 98%</a:t>
            </a:r>
          </a:p>
        </p:txBody>
      </p:sp>
      <p:pic>
        <p:nvPicPr>
          <p:cNvPr id="20" name="Image 7" descr="0706201255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9266" y="2313430"/>
            <a:ext cx="2458641" cy="327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p:nvPr/>
        </p:nvSpPr>
        <p:spPr>
          <a:xfrm>
            <a:off x="2475477" y="3528894"/>
            <a:ext cx="2121093" cy="369332"/>
          </a:xfrm>
          <a:prstGeom prst="rect">
            <a:avLst/>
          </a:prstGeom>
          <a:noFill/>
        </p:spPr>
        <p:txBody>
          <a:bodyPr wrap="none" rtlCol="0">
            <a:spAutoFit/>
          </a:bodyPr>
          <a:lstStyle/>
          <a:p>
            <a:r>
              <a:rPr lang="fr-CH" dirty="0">
                <a:latin typeface="Gill Sans Nova Light"/>
              </a:rPr>
              <a:t>Mobile lead </a:t>
            </a:r>
            <a:r>
              <a:rPr lang="fr-CH" dirty="0" err="1">
                <a:latin typeface="Gill Sans Nova Light"/>
              </a:rPr>
              <a:t>screen</a:t>
            </a:r>
            <a:endParaRPr lang="fr-CH" dirty="0">
              <a:latin typeface="Gill Sans Nova Light"/>
            </a:endParaRPr>
          </a:p>
        </p:txBody>
      </p:sp>
      <p:sp>
        <p:nvSpPr>
          <p:cNvPr id="23" name="ZoneTexte 22"/>
          <p:cNvSpPr txBox="1"/>
          <p:nvPr/>
        </p:nvSpPr>
        <p:spPr>
          <a:xfrm>
            <a:off x="6986493" y="3849780"/>
            <a:ext cx="2608406" cy="646331"/>
          </a:xfrm>
          <a:prstGeom prst="rect">
            <a:avLst/>
          </a:prstGeom>
          <a:noFill/>
        </p:spPr>
        <p:txBody>
          <a:bodyPr wrap="none" rtlCol="0">
            <a:spAutoFit/>
          </a:bodyPr>
          <a:lstStyle/>
          <a:p>
            <a:r>
              <a:rPr lang="fr-CH" dirty="0" err="1">
                <a:latin typeface="Gill Sans Nova Light"/>
              </a:rPr>
              <a:t>Suspended</a:t>
            </a:r>
            <a:r>
              <a:rPr lang="fr-CH" dirty="0">
                <a:latin typeface="Gill Sans Nova Light"/>
              </a:rPr>
              <a:t> lead </a:t>
            </a:r>
            <a:r>
              <a:rPr lang="fr-CH" dirty="0" err="1">
                <a:latin typeface="Gill Sans Nova Light"/>
              </a:rPr>
              <a:t>screen</a:t>
            </a:r>
            <a:endParaRPr lang="fr-CH" dirty="0">
              <a:latin typeface="Gill Sans Nova Light"/>
            </a:endParaRPr>
          </a:p>
          <a:p>
            <a:r>
              <a:rPr lang="fr-CH" dirty="0">
                <a:solidFill>
                  <a:schemeClr val="accent6"/>
                </a:solidFill>
                <a:latin typeface="Gill Sans Nova Light"/>
              </a:rPr>
              <a:t>-98%</a:t>
            </a:r>
          </a:p>
        </p:txBody>
      </p:sp>
      <p:pic>
        <p:nvPicPr>
          <p:cNvPr id="24" name="Imag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827" y="2062447"/>
            <a:ext cx="2030301" cy="1792441"/>
          </a:xfrm>
          <a:prstGeom prst="rect">
            <a:avLst/>
          </a:prstGeom>
        </p:spPr>
      </p:pic>
      <p:sp>
        <p:nvSpPr>
          <p:cNvPr id="2" name="ZoneTexte 1"/>
          <p:cNvSpPr txBox="1"/>
          <p:nvPr/>
        </p:nvSpPr>
        <p:spPr>
          <a:xfrm>
            <a:off x="2603798" y="3854888"/>
            <a:ext cx="787395" cy="369332"/>
          </a:xfrm>
          <a:prstGeom prst="rect">
            <a:avLst/>
          </a:prstGeom>
          <a:noFill/>
        </p:spPr>
        <p:txBody>
          <a:bodyPr wrap="none" rtlCol="0">
            <a:spAutoFit/>
          </a:bodyPr>
          <a:lstStyle/>
          <a:p>
            <a:r>
              <a:rPr lang="fr-CH" dirty="0">
                <a:solidFill>
                  <a:schemeClr val="accent6"/>
                </a:solidFill>
                <a:latin typeface="Gill Sans Nova Light"/>
              </a:rPr>
              <a:t>- 98%</a:t>
            </a:r>
          </a:p>
        </p:txBody>
      </p:sp>
    </p:spTree>
    <p:extLst>
      <p:ext uri="{BB962C8B-B14F-4D97-AF65-F5344CB8AC3E}">
        <p14:creationId xmlns:p14="http://schemas.microsoft.com/office/powerpoint/2010/main" val="31466350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91</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72555" y="1179784"/>
            <a:ext cx="2438488"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Shielding</a:t>
            </a:r>
            <a:r>
              <a:rPr lang="fr-CH" sz="2000" u="sng" dirty="0">
                <a:solidFill>
                  <a:srgbClr val="000000"/>
                </a:solidFill>
                <a:latin typeface="Gill Sans Nova Light"/>
                <a:cs typeface="Gill Sans Light" panose="020B0302020104020203"/>
              </a:rPr>
              <a:t> protection</a:t>
            </a:r>
          </a:p>
        </p:txBody>
      </p:sp>
      <p:sp>
        <p:nvSpPr>
          <p:cNvPr id="18" name="ZoneTexte 17"/>
          <p:cNvSpPr txBox="1"/>
          <p:nvPr/>
        </p:nvSpPr>
        <p:spPr>
          <a:xfrm>
            <a:off x="872555" y="1579894"/>
            <a:ext cx="2967479" cy="369332"/>
          </a:xfrm>
          <a:prstGeom prst="rect">
            <a:avLst/>
          </a:prstGeom>
          <a:noFill/>
        </p:spPr>
        <p:txBody>
          <a:bodyPr wrap="none" rtlCol="0">
            <a:spAutoFit/>
          </a:bodyPr>
          <a:lstStyle/>
          <a:p>
            <a:r>
              <a:rPr lang="fr-CH" u="sng" dirty="0">
                <a:latin typeface="Gill Sans Nova Light"/>
              </a:rPr>
              <a:t>Collective protection </a:t>
            </a:r>
            <a:r>
              <a:rPr lang="fr-CH" u="sng" dirty="0" err="1">
                <a:latin typeface="Gill Sans Nova Light"/>
              </a:rPr>
              <a:t>gears</a:t>
            </a:r>
            <a:r>
              <a:rPr lang="fr-CH" u="sng" dirty="0">
                <a:latin typeface="Gill Sans Nova Light"/>
              </a:rPr>
              <a:t>:</a:t>
            </a:r>
          </a:p>
        </p:txBody>
      </p:sp>
      <p:pic>
        <p:nvPicPr>
          <p:cNvPr id="15" name="Image 14"/>
          <p:cNvPicPr>
            <a:picLocks noChangeAspect="1"/>
          </p:cNvPicPr>
          <p:nvPr/>
        </p:nvPicPr>
        <p:blipFill>
          <a:blip r:embed="rId3"/>
          <a:stretch>
            <a:fillRect/>
          </a:stretch>
        </p:blipFill>
        <p:spPr>
          <a:xfrm>
            <a:off x="2537942" y="1981109"/>
            <a:ext cx="3211740" cy="2211837"/>
          </a:xfrm>
          <a:prstGeom prst="rect">
            <a:avLst/>
          </a:prstGeom>
        </p:spPr>
      </p:pic>
      <p:pic>
        <p:nvPicPr>
          <p:cNvPr id="22" name="Image 21"/>
          <p:cNvPicPr>
            <a:picLocks noChangeAspect="1"/>
          </p:cNvPicPr>
          <p:nvPr/>
        </p:nvPicPr>
        <p:blipFill>
          <a:blip r:embed="rId4"/>
          <a:stretch>
            <a:fillRect/>
          </a:stretch>
        </p:blipFill>
        <p:spPr>
          <a:xfrm>
            <a:off x="6279862" y="1980004"/>
            <a:ext cx="2951644" cy="2217219"/>
          </a:xfrm>
          <a:prstGeom prst="rect">
            <a:avLst/>
          </a:prstGeom>
        </p:spPr>
      </p:pic>
      <p:pic>
        <p:nvPicPr>
          <p:cNvPr id="25" name="Image 24"/>
          <p:cNvPicPr>
            <a:picLocks noChangeAspect="1"/>
          </p:cNvPicPr>
          <p:nvPr/>
        </p:nvPicPr>
        <p:blipFill>
          <a:blip r:embed="rId5"/>
          <a:stretch>
            <a:fillRect/>
          </a:stretch>
        </p:blipFill>
        <p:spPr>
          <a:xfrm>
            <a:off x="2679312" y="4366682"/>
            <a:ext cx="2928999" cy="2114050"/>
          </a:xfrm>
          <a:prstGeom prst="rect">
            <a:avLst/>
          </a:prstGeom>
        </p:spPr>
      </p:pic>
      <p:pic>
        <p:nvPicPr>
          <p:cNvPr id="26" name="Image 25"/>
          <p:cNvPicPr>
            <a:picLocks noChangeAspect="1"/>
          </p:cNvPicPr>
          <p:nvPr/>
        </p:nvPicPr>
        <p:blipFill>
          <a:blip r:embed="rId6"/>
          <a:stretch>
            <a:fillRect/>
          </a:stretch>
        </p:blipFill>
        <p:spPr>
          <a:xfrm>
            <a:off x="6433764" y="4479717"/>
            <a:ext cx="2797742" cy="1887979"/>
          </a:xfrm>
          <a:prstGeom prst="rect">
            <a:avLst/>
          </a:prstGeom>
        </p:spPr>
      </p:pic>
    </p:spTree>
    <p:extLst>
      <p:ext uri="{BB962C8B-B14F-4D97-AF65-F5344CB8AC3E}">
        <p14:creationId xmlns:p14="http://schemas.microsoft.com/office/powerpoint/2010/main" val="20674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92</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72555" y="1179784"/>
            <a:ext cx="2438488"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Shielding</a:t>
            </a:r>
            <a:r>
              <a:rPr lang="fr-CH" sz="2000" u="sng" dirty="0">
                <a:solidFill>
                  <a:srgbClr val="000000"/>
                </a:solidFill>
                <a:latin typeface="Gill Sans Nova Light"/>
                <a:cs typeface="Gill Sans Light" panose="020B0302020104020203"/>
              </a:rPr>
              <a:t> protection</a:t>
            </a:r>
          </a:p>
        </p:txBody>
      </p:sp>
      <p:sp>
        <p:nvSpPr>
          <p:cNvPr id="18" name="ZoneTexte 17"/>
          <p:cNvSpPr txBox="1"/>
          <p:nvPr/>
        </p:nvSpPr>
        <p:spPr>
          <a:xfrm>
            <a:off x="872555" y="1579894"/>
            <a:ext cx="2967479" cy="369332"/>
          </a:xfrm>
          <a:prstGeom prst="rect">
            <a:avLst/>
          </a:prstGeom>
          <a:noFill/>
        </p:spPr>
        <p:txBody>
          <a:bodyPr wrap="none" rtlCol="0">
            <a:spAutoFit/>
          </a:bodyPr>
          <a:lstStyle/>
          <a:p>
            <a:r>
              <a:rPr lang="fr-CH" u="sng" dirty="0">
                <a:latin typeface="Gill Sans Nova Light"/>
              </a:rPr>
              <a:t>Collective protection </a:t>
            </a:r>
            <a:r>
              <a:rPr lang="fr-CH" u="sng" dirty="0" err="1">
                <a:latin typeface="Gill Sans Nova Light"/>
              </a:rPr>
              <a:t>gears</a:t>
            </a:r>
            <a:r>
              <a:rPr lang="fr-CH" u="sng" dirty="0">
                <a:latin typeface="Gill Sans Nova Light"/>
              </a:rPr>
              <a:t>:</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86789" y="2610731"/>
            <a:ext cx="3936401" cy="2952301"/>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93553" y="2440088"/>
            <a:ext cx="2571257" cy="1928443"/>
          </a:xfrm>
          <a:prstGeom prst="rect">
            <a:avLst/>
          </a:prstGeom>
        </p:spPr>
      </p:pic>
      <p:sp>
        <p:nvSpPr>
          <p:cNvPr id="25" name="ZoneTexte 24"/>
          <p:cNvSpPr txBox="1"/>
          <p:nvPr/>
        </p:nvSpPr>
        <p:spPr>
          <a:xfrm>
            <a:off x="8427223" y="3669383"/>
            <a:ext cx="1667444" cy="707886"/>
          </a:xfrm>
          <a:prstGeom prst="rect">
            <a:avLst/>
          </a:prstGeom>
          <a:noFill/>
        </p:spPr>
        <p:txBody>
          <a:bodyPr wrap="none" rtlCol="0">
            <a:spAutoFit/>
          </a:bodyPr>
          <a:lstStyle/>
          <a:p>
            <a:r>
              <a:rPr lang="fr-CH" sz="2000" dirty="0"/>
              <a:t>Gap 5 – 10 cm</a:t>
            </a:r>
          </a:p>
          <a:p>
            <a:r>
              <a:rPr lang="fr-CH" sz="2000" dirty="0">
                <a:solidFill>
                  <a:srgbClr val="FF0000"/>
                </a:solidFill>
              </a:rPr>
              <a:t>Dose rate x 30</a:t>
            </a:r>
          </a:p>
        </p:txBody>
      </p:sp>
      <p:sp>
        <p:nvSpPr>
          <p:cNvPr id="26" name="ZoneTexte 25"/>
          <p:cNvSpPr txBox="1"/>
          <p:nvPr/>
        </p:nvSpPr>
        <p:spPr>
          <a:xfrm>
            <a:off x="5834076" y="5100544"/>
            <a:ext cx="3429721" cy="369332"/>
          </a:xfrm>
          <a:prstGeom prst="rect">
            <a:avLst/>
          </a:prstGeom>
          <a:noFill/>
        </p:spPr>
        <p:txBody>
          <a:bodyPr wrap="none" rtlCol="0">
            <a:spAutoFit/>
          </a:bodyPr>
          <a:lstStyle/>
          <a:p>
            <a:r>
              <a:rPr lang="fr-CH" dirty="0" err="1"/>
              <a:t>Adjusted</a:t>
            </a:r>
            <a:r>
              <a:rPr lang="fr-CH" dirty="0"/>
              <a:t> protections: </a:t>
            </a:r>
            <a:r>
              <a:rPr lang="fr-CH" dirty="0">
                <a:solidFill>
                  <a:srgbClr val="00B050"/>
                </a:solidFill>
              </a:rPr>
              <a:t>0,033 </a:t>
            </a:r>
            <a:r>
              <a:rPr lang="fr-CH" dirty="0" err="1">
                <a:solidFill>
                  <a:srgbClr val="00B050"/>
                </a:solidFill>
              </a:rPr>
              <a:t>mSv</a:t>
            </a:r>
            <a:r>
              <a:rPr lang="fr-CH" dirty="0">
                <a:solidFill>
                  <a:srgbClr val="00B050"/>
                </a:solidFill>
              </a:rPr>
              <a:t>/h</a:t>
            </a:r>
          </a:p>
        </p:txBody>
      </p:sp>
      <p:sp>
        <p:nvSpPr>
          <p:cNvPr id="27" name="ZoneTexte 26"/>
          <p:cNvSpPr txBox="1"/>
          <p:nvPr/>
        </p:nvSpPr>
        <p:spPr>
          <a:xfrm>
            <a:off x="5823656" y="5405196"/>
            <a:ext cx="3450560" cy="369332"/>
          </a:xfrm>
          <a:prstGeom prst="rect">
            <a:avLst/>
          </a:prstGeom>
          <a:noFill/>
        </p:spPr>
        <p:txBody>
          <a:bodyPr wrap="none" rtlCol="0">
            <a:spAutoFit/>
          </a:bodyPr>
          <a:lstStyle/>
          <a:p>
            <a:r>
              <a:rPr lang="fr-CH" dirty="0"/>
              <a:t>Non </a:t>
            </a:r>
            <a:r>
              <a:rPr lang="fr-CH" dirty="0" err="1"/>
              <a:t>adjusted</a:t>
            </a:r>
            <a:r>
              <a:rPr lang="fr-CH" dirty="0"/>
              <a:t> protections: </a:t>
            </a:r>
            <a:r>
              <a:rPr lang="fr-CH" dirty="0">
                <a:solidFill>
                  <a:srgbClr val="FF0000"/>
                </a:solidFill>
              </a:rPr>
              <a:t>1 </a:t>
            </a:r>
            <a:r>
              <a:rPr lang="fr-CH" dirty="0" err="1">
                <a:solidFill>
                  <a:srgbClr val="FF0000"/>
                </a:solidFill>
              </a:rPr>
              <a:t>mSv</a:t>
            </a:r>
            <a:r>
              <a:rPr lang="fr-CH" dirty="0">
                <a:solidFill>
                  <a:srgbClr val="FF0000"/>
                </a:solidFill>
              </a:rPr>
              <a:t>/h</a:t>
            </a:r>
          </a:p>
        </p:txBody>
      </p:sp>
      <p:sp>
        <p:nvSpPr>
          <p:cNvPr id="28" name="ZoneTexte 27"/>
          <p:cNvSpPr txBox="1"/>
          <p:nvPr/>
        </p:nvSpPr>
        <p:spPr>
          <a:xfrm>
            <a:off x="6043547" y="3108294"/>
            <a:ext cx="957955" cy="369332"/>
          </a:xfrm>
          <a:prstGeom prst="rect">
            <a:avLst/>
          </a:prstGeom>
          <a:noFill/>
        </p:spPr>
        <p:txBody>
          <a:bodyPr wrap="none" rtlCol="0">
            <a:spAutoFit/>
          </a:bodyPr>
          <a:lstStyle/>
          <a:p>
            <a:r>
              <a:rPr lang="fr-CH" dirty="0">
                <a:solidFill>
                  <a:srgbClr val="FF0000"/>
                </a:solidFill>
              </a:rPr>
              <a:t>1 </a:t>
            </a:r>
            <a:r>
              <a:rPr lang="fr-CH" dirty="0" err="1">
                <a:solidFill>
                  <a:srgbClr val="FF0000"/>
                </a:solidFill>
              </a:rPr>
              <a:t>mSv</a:t>
            </a:r>
            <a:r>
              <a:rPr lang="fr-CH" dirty="0">
                <a:solidFill>
                  <a:srgbClr val="FF0000"/>
                </a:solidFill>
              </a:rPr>
              <a:t>/h</a:t>
            </a:r>
          </a:p>
        </p:txBody>
      </p:sp>
    </p:spTree>
    <p:extLst>
      <p:ext uri="{BB962C8B-B14F-4D97-AF65-F5344CB8AC3E}">
        <p14:creationId xmlns:p14="http://schemas.microsoft.com/office/powerpoint/2010/main" val="397936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93</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72555" y="1179784"/>
            <a:ext cx="2438488"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Shielding</a:t>
            </a:r>
            <a:r>
              <a:rPr lang="fr-CH" sz="2000" u="sng" dirty="0">
                <a:solidFill>
                  <a:srgbClr val="000000"/>
                </a:solidFill>
                <a:latin typeface="Gill Sans Nova Light"/>
                <a:cs typeface="Gill Sans Light" panose="020B0302020104020203"/>
              </a:rPr>
              <a:t> protection</a:t>
            </a:r>
          </a:p>
        </p:txBody>
      </p:sp>
      <p:sp>
        <p:nvSpPr>
          <p:cNvPr id="18" name="ZoneTexte 17"/>
          <p:cNvSpPr txBox="1"/>
          <p:nvPr/>
        </p:nvSpPr>
        <p:spPr>
          <a:xfrm>
            <a:off x="872555" y="1579894"/>
            <a:ext cx="2877711" cy="369332"/>
          </a:xfrm>
          <a:prstGeom prst="rect">
            <a:avLst/>
          </a:prstGeom>
          <a:noFill/>
        </p:spPr>
        <p:txBody>
          <a:bodyPr wrap="none" rtlCol="0">
            <a:spAutoFit/>
          </a:bodyPr>
          <a:lstStyle/>
          <a:p>
            <a:r>
              <a:rPr lang="fr-CH" u="sng" dirty="0" err="1">
                <a:latin typeface="Gill Sans Nova Light"/>
              </a:rPr>
              <a:t>Personal</a:t>
            </a:r>
            <a:r>
              <a:rPr lang="fr-CH" u="sng" dirty="0">
                <a:latin typeface="Gill Sans Nova Light"/>
              </a:rPr>
              <a:t> protection </a:t>
            </a:r>
            <a:r>
              <a:rPr lang="fr-CH" u="sng" dirty="0" err="1">
                <a:latin typeface="Gill Sans Nova Light"/>
              </a:rPr>
              <a:t>gears</a:t>
            </a:r>
            <a:r>
              <a:rPr lang="fr-CH" u="sng" dirty="0">
                <a:latin typeface="Gill Sans Nova Light"/>
              </a:rPr>
              <a:t>:</a:t>
            </a:r>
          </a:p>
        </p:txBody>
      </p:sp>
      <p:sp>
        <p:nvSpPr>
          <p:cNvPr id="15" name="ZoneTexte 14"/>
          <p:cNvSpPr txBox="1"/>
          <p:nvPr/>
        </p:nvSpPr>
        <p:spPr>
          <a:xfrm>
            <a:off x="2607557" y="5926690"/>
            <a:ext cx="1351652" cy="369332"/>
          </a:xfrm>
          <a:prstGeom prst="rect">
            <a:avLst/>
          </a:prstGeom>
          <a:noFill/>
        </p:spPr>
        <p:txBody>
          <a:bodyPr wrap="none" rtlCol="0">
            <a:spAutoFit/>
          </a:bodyPr>
          <a:lstStyle/>
          <a:p>
            <a:r>
              <a:rPr lang="fr-CH" dirty="0">
                <a:latin typeface="Gill Sans Nova Light"/>
              </a:rPr>
              <a:t>Lead apron</a:t>
            </a:r>
          </a:p>
        </p:txBody>
      </p:sp>
      <p:sp>
        <p:nvSpPr>
          <p:cNvPr id="22" name="ZoneTexte 21"/>
          <p:cNvSpPr txBox="1"/>
          <p:nvPr/>
        </p:nvSpPr>
        <p:spPr>
          <a:xfrm>
            <a:off x="6220391" y="4782175"/>
            <a:ext cx="787395" cy="369332"/>
          </a:xfrm>
          <a:prstGeom prst="rect">
            <a:avLst/>
          </a:prstGeom>
          <a:noFill/>
        </p:spPr>
        <p:txBody>
          <a:bodyPr wrap="none" rtlCol="0">
            <a:spAutoFit/>
          </a:bodyPr>
          <a:lstStyle/>
          <a:p>
            <a:r>
              <a:rPr lang="fr-CH" dirty="0" err="1">
                <a:latin typeface="Gill Sans Nova Light"/>
              </a:rPr>
              <a:t>Collar</a:t>
            </a:r>
            <a:endParaRPr lang="fr-CH" dirty="0">
              <a:latin typeface="Gill Sans Nova Light"/>
            </a:endParaRPr>
          </a:p>
        </p:txBody>
      </p:sp>
      <p:sp>
        <p:nvSpPr>
          <p:cNvPr id="25" name="ZoneTexte 24"/>
          <p:cNvSpPr txBox="1"/>
          <p:nvPr/>
        </p:nvSpPr>
        <p:spPr>
          <a:xfrm>
            <a:off x="8854180" y="2084340"/>
            <a:ext cx="1838965" cy="369332"/>
          </a:xfrm>
          <a:prstGeom prst="rect">
            <a:avLst/>
          </a:prstGeom>
          <a:noFill/>
        </p:spPr>
        <p:txBody>
          <a:bodyPr wrap="none" rtlCol="0">
            <a:spAutoFit/>
          </a:bodyPr>
          <a:lstStyle/>
          <a:p>
            <a:r>
              <a:rPr lang="fr-CH" dirty="0">
                <a:latin typeface="Gill Sans Nova Light"/>
              </a:rPr>
              <a:t>Glasses or </a:t>
            </a:r>
            <a:r>
              <a:rPr lang="fr-CH" dirty="0" err="1">
                <a:latin typeface="Gill Sans Nova Light"/>
              </a:rPr>
              <a:t>visor</a:t>
            </a:r>
            <a:endParaRPr lang="fr-CH" dirty="0">
              <a:latin typeface="Gill Sans Nova Light"/>
            </a:endParaRPr>
          </a:p>
        </p:txBody>
      </p:sp>
      <p:pic>
        <p:nvPicPr>
          <p:cNvPr id="26" name="Image 25"/>
          <p:cNvPicPr>
            <a:picLocks noChangeAspect="1"/>
          </p:cNvPicPr>
          <p:nvPr/>
        </p:nvPicPr>
        <p:blipFill>
          <a:blip r:embed="rId3"/>
          <a:stretch>
            <a:fillRect/>
          </a:stretch>
        </p:blipFill>
        <p:spPr>
          <a:xfrm>
            <a:off x="1787382" y="2230470"/>
            <a:ext cx="2876074" cy="3784308"/>
          </a:xfrm>
          <a:prstGeom prst="rect">
            <a:avLst/>
          </a:prstGeom>
        </p:spPr>
      </p:pic>
      <p:pic>
        <p:nvPicPr>
          <p:cNvPr id="27" name="Espace réservé du contenu 4"/>
          <p:cNvPicPr>
            <a:picLocks noChangeAspect="1"/>
          </p:cNvPicPr>
          <p:nvPr/>
        </p:nvPicPr>
        <p:blipFill>
          <a:blip r:embed="rId4"/>
          <a:stretch>
            <a:fillRect/>
          </a:stretch>
        </p:blipFill>
        <p:spPr>
          <a:xfrm>
            <a:off x="8966200" y="2712566"/>
            <a:ext cx="1834048" cy="734661"/>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1608" y="3754666"/>
            <a:ext cx="1408678" cy="1396841"/>
          </a:xfrm>
          <a:prstGeom prst="rect">
            <a:avLst/>
          </a:prstGeom>
        </p:spPr>
      </p:pic>
      <p:pic>
        <p:nvPicPr>
          <p:cNvPr id="29" name="Imag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3682" y="2818837"/>
            <a:ext cx="1760173" cy="1760173"/>
          </a:xfrm>
          <a:prstGeom prst="rect">
            <a:avLst/>
          </a:prstGeom>
        </p:spPr>
      </p:pic>
      <p:sp>
        <p:nvSpPr>
          <p:cNvPr id="30" name="ZoneTexte 29"/>
          <p:cNvSpPr txBox="1"/>
          <p:nvPr/>
        </p:nvSpPr>
        <p:spPr>
          <a:xfrm>
            <a:off x="9205810" y="5274280"/>
            <a:ext cx="1364476" cy="369332"/>
          </a:xfrm>
          <a:prstGeom prst="rect">
            <a:avLst/>
          </a:prstGeom>
          <a:noFill/>
        </p:spPr>
        <p:txBody>
          <a:bodyPr wrap="none" rtlCol="0">
            <a:spAutoFit/>
          </a:bodyPr>
          <a:lstStyle/>
          <a:p>
            <a:r>
              <a:rPr lang="fr-CH" dirty="0">
                <a:solidFill>
                  <a:schemeClr val="accent6"/>
                </a:solidFill>
                <a:latin typeface="Gill Sans Nova Light"/>
              </a:rPr>
              <a:t>- 50 to 75%</a:t>
            </a:r>
          </a:p>
        </p:txBody>
      </p:sp>
      <p:sp>
        <p:nvSpPr>
          <p:cNvPr id="31" name="ZoneTexte 30"/>
          <p:cNvSpPr txBox="1"/>
          <p:nvPr/>
        </p:nvSpPr>
        <p:spPr>
          <a:xfrm>
            <a:off x="2594733" y="6217187"/>
            <a:ext cx="1364476" cy="369332"/>
          </a:xfrm>
          <a:prstGeom prst="rect">
            <a:avLst/>
          </a:prstGeom>
          <a:noFill/>
        </p:spPr>
        <p:txBody>
          <a:bodyPr wrap="none" rtlCol="0">
            <a:spAutoFit/>
          </a:bodyPr>
          <a:lstStyle/>
          <a:p>
            <a:r>
              <a:rPr lang="fr-CH" dirty="0">
                <a:solidFill>
                  <a:schemeClr val="accent6"/>
                </a:solidFill>
                <a:latin typeface="Gill Sans Nova Light"/>
              </a:rPr>
              <a:t>- 90 to 98%</a:t>
            </a:r>
          </a:p>
        </p:txBody>
      </p:sp>
      <p:sp>
        <p:nvSpPr>
          <p:cNvPr id="32" name="ZoneTexte 31"/>
          <p:cNvSpPr txBox="1"/>
          <p:nvPr/>
        </p:nvSpPr>
        <p:spPr>
          <a:xfrm>
            <a:off x="6188330" y="5089614"/>
            <a:ext cx="851515" cy="369332"/>
          </a:xfrm>
          <a:prstGeom prst="rect">
            <a:avLst/>
          </a:prstGeom>
          <a:noFill/>
        </p:spPr>
        <p:txBody>
          <a:bodyPr wrap="none" rtlCol="0">
            <a:spAutoFit/>
          </a:bodyPr>
          <a:lstStyle/>
          <a:p>
            <a:r>
              <a:rPr lang="fr-CH" dirty="0">
                <a:solidFill>
                  <a:schemeClr val="accent6"/>
                </a:solidFill>
                <a:latin typeface="Gill Sans Nova Light"/>
              </a:rPr>
              <a:t>- 90 %</a:t>
            </a:r>
          </a:p>
        </p:txBody>
      </p:sp>
    </p:spTree>
    <p:extLst>
      <p:ext uri="{BB962C8B-B14F-4D97-AF65-F5344CB8AC3E}">
        <p14:creationId xmlns:p14="http://schemas.microsoft.com/office/powerpoint/2010/main" val="17573260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94</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72555" y="1179784"/>
            <a:ext cx="2438488"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Shielding</a:t>
            </a:r>
            <a:r>
              <a:rPr lang="fr-CH" sz="2000" u="sng" dirty="0">
                <a:solidFill>
                  <a:srgbClr val="000000"/>
                </a:solidFill>
                <a:latin typeface="Gill Sans Nova Light"/>
                <a:cs typeface="Gill Sans Light" panose="020B0302020104020203"/>
              </a:rPr>
              <a:t> protection</a:t>
            </a:r>
          </a:p>
        </p:txBody>
      </p:sp>
      <p:sp>
        <p:nvSpPr>
          <p:cNvPr id="18" name="ZoneTexte 17"/>
          <p:cNvSpPr txBox="1"/>
          <p:nvPr/>
        </p:nvSpPr>
        <p:spPr>
          <a:xfrm>
            <a:off x="872555" y="1579894"/>
            <a:ext cx="2877711" cy="369332"/>
          </a:xfrm>
          <a:prstGeom prst="rect">
            <a:avLst/>
          </a:prstGeom>
          <a:noFill/>
        </p:spPr>
        <p:txBody>
          <a:bodyPr wrap="none" rtlCol="0">
            <a:spAutoFit/>
          </a:bodyPr>
          <a:lstStyle/>
          <a:p>
            <a:r>
              <a:rPr lang="fr-CH" u="sng" dirty="0" err="1">
                <a:latin typeface="Gill Sans Nova Light"/>
              </a:rPr>
              <a:t>Personal</a:t>
            </a:r>
            <a:r>
              <a:rPr lang="fr-CH" u="sng" dirty="0">
                <a:latin typeface="Gill Sans Nova Light"/>
              </a:rPr>
              <a:t> protection </a:t>
            </a:r>
            <a:r>
              <a:rPr lang="fr-CH" u="sng" dirty="0" err="1">
                <a:latin typeface="Gill Sans Nova Light"/>
              </a:rPr>
              <a:t>gears</a:t>
            </a:r>
            <a:r>
              <a:rPr lang="fr-CH" u="sng" dirty="0">
                <a:latin typeface="Gill Sans Nova Light"/>
              </a:rPr>
              <a:t>:</a:t>
            </a:r>
          </a:p>
        </p:txBody>
      </p:sp>
      <p:pic>
        <p:nvPicPr>
          <p:cNvPr id="19" name="Image 18"/>
          <p:cNvPicPr>
            <a:picLocks noChangeAspect="1"/>
          </p:cNvPicPr>
          <p:nvPr/>
        </p:nvPicPr>
        <p:blipFill>
          <a:blip r:embed="rId3"/>
          <a:stretch>
            <a:fillRect/>
          </a:stretch>
        </p:blipFill>
        <p:spPr>
          <a:xfrm>
            <a:off x="1592764" y="2877895"/>
            <a:ext cx="2061389" cy="2179509"/>
          </a:xfrm>
          <a:prstGeom prst="rect">
            <a:avLst/>
          </a:prstGeom>
        </p:spPr>
      </p:pic>
      <p:pic>
        <p:nvPicPr>
          <p:cNvPr id="20" name="Image 19"/>
          <p:cNvPicPr>
            <a:picLocks noChangeAspect="1"/>
          </p:cNvPicPr>
          <p:nvPr/>
        </p:nvPicPr>
        <p:blipFill>
          <a:blip r:embed="rId4"/>
          <a:stretch>
            <a:fillRect/>
          </a:stretch>
        </p:blipFill>
        <p:spPr>
          <a:xfrm>
            <a:off x="4637707" y="2046093"/>
            <a:ext cx="5290921" cy="3612481"/>
          </a:xfrm>
          <a:prstGeom prst="rect">
            <a:avLst/>
          </a:prstGeom>
        </p:spPr>
      </p:pic>
      <p:sp>
        <p:nvSpPr>
          <p:cNvPr id="21" name="ZoneTexte 20"/>
          <p:cNvSpPr txBox="1"/>
          <p:nvPr/>
        </p:nvSpPr>
        <p:spPr>
          <a:xfrm>
            <a:off x="4752611" y="2670075"/>
            <a:ext cx="1117837" cy="553998"/>
          </a:xfrm>
          <a:prstGeom prst="rect">
            <a:avLst/>
          </a:prstGeom>
          <a:solidFill>
            <a:schemeClr val="bg1"/>
          </a:solidFill>
        </p:spPr>
        <p:txBody>
          <a:bodyPr wrap="square" rtlCol="0">
            <a:spAutoFit/>
          </a:bodyPr>
          <a:lstStyle/>
          <a:p>
            <a:r>
              <a:rPr lang="fr-CH" sz="1000" dirty="0"/>
              <a:t>Surgeon (</a:t>
            </a:r>
            <a:r>
              <a:rPr lang="fr-CH" sz="1000" dirty="0" err="1"/>
              <a:t>vascular</a:t>
            </a:r>
            <a:r>
              <a:rPr lang="fr-CH" sz="1000" dirty="0"/>
              <a:t>, spinal, </a:t>
            </a:r>
            <a:r>
              <a:rPr lang="fr-CH" sz="1000" dirty="0" err="1"/>
              <a:t>traumatology</a:t>
            </a:r>
            <a:r>
              <a:rPr lang="fr-CH" sz="1000" dirty="0"/>
              <a:t>)</a:t>
            </a:r>
          </a:p>
        </p:txBody>
      </p:sp>
      <p:sp>
        <p:nvSpPr>
          <p:cNvPr id="23" name="ZoneTexte 22"/>
          <p:cNvSpPr txBox="1"/>
          <p:nvPr/>
        </p:nvSpPr>
        <p:spPr>
          <a:xfrm>
            <a:off x="4739964" y="3278451"/>
            <a:ext cx="1212778" cy="861774"/>
          </a:xfrm>
          <a:prstGeom prst="rect">
            <a:avLst/>
          </a:prstGeom>
          <a:solidFill>
            <a:schemeClr val="bg1"/>
          </a:solidFill>
        </p:spPr>
        <p:txBody>
          <a:bodyPr wrap="square" rtlCol="0">
            <a:spAutoFit/>
          </a:bodyPr>
          <a:lstStyle/>
          <a:p>
            <a:r>
              <a:rPr lang="fr-CH" sz="1000" dirty="0"/>
              <a:t>Nurse (</a:t>
            </a:r>
            <a:r>
              <a:rPr lang="fr-CH" sz="1000" dirty="0" err="1"/>
              <a:t>worker</a:t>
            </a:r>
            <a:r>
              <a:rPr lang="fr-CH" sz="1000" dirty="0"/>
              <a:t> close to surgeon in </a:t>
            </a:r>
            <a:r>
              <a:rPr lang="fr-CH" sz="1000" dirty="0" err="1"/>
              <a:t>vascular</a:t>
            </a:r>
            <a:r>
              <a:rPr lang="fr-CH" sz="1000" dirty="0"/>
              <a:t>, spinal, </a:t>
            </a:r>
            <a:r>
              <a:rPr lang="fr-CH" sz="1000" dirty="0" err="1"/>
              <a:t>traumat</a:t>
            </a:r>
            <a:r>
              <a:rPr lang="fr-CH" sz="1000" dirty="0"/>
              <a:t>,…)</a:t>
            </a:r>
          </a:p>
          <a:p>
            <a:endParaRPr lang="fr-CH" sz="1000" dirty="0"/>
          </a:p>
        </p:txBody>
      </p:sp>
      <p:sp>
        <p:nvSpPr>
          <p:cNvPr id="24" name="ZoneTexte 23"/>
          <p:cNvSpPr txBox="1"/>
          <p:nvPr/>
        </p:nvSpPr>
        <p:spPr>
          <a:xfrm>
            <a:off x="4739964" y="4204986"/>
            <a:ext cx="1212780" cy="246221"/>
          </a:xfrm>
          <a:prstGeom prst="rect">
            <a:avLst/>
          </a:prstGeom>
          <a:solidFill>
            <a:schemeClr val="bg1"/>
          </a:solidFill>
        </p:spPr>
        <p:txBody>
          <a:bodyPr wrap="square" rtlCol="0">
            <a:spAutoFit/>
          </a:bodyPr>
          <a:lstStyle/>
          <a:p>
            <a:r>
              <a:rPr lang="fr-CH" sz="1000" dirty="0"/>
              <a:t>Surgeon (</a:t>
            </a:r>
            <a:r>
              <a:rPr lang="fr-CH" sz="1000" dirty="0" err="1"/>
              <a:t>other</a:t>
            </a:r>
            <a:r>
              <a:rPr lang="fr-CH" sz="1000" dirty="0"/>
              <a:t> </a:t>
            </a:r>
            <a:r>
              <a:rPr lang="fr-CH" sz="1000" dirty="0" err="1"/>
              <a:t>spe</a:t>
            </a:r>
            <a:r>
              <a:rPr lang="fr-CH" sz="1000" dirty="0"/>
              <a:t>)</a:t>
            </a:r>
          </a:p>
        </p:txBody>
      </p:sp>
      <p:sp>
        <p:nvSpPr>
          <p:cNvPr id="31" name="ZoneTexte 30"/>
          <p:cNvSpPr txBox="1"/>
          <p:nvPr/>
        </p:nvSpPr>
        <p:spPr>
          <a:xfrm>
            <a:off x="4739964" y="4514569"/>
            <a:ext cx="1117837" cy="400110"/>
          </a:xfrm>
          <a:prstGeom prst="rect">
            <a:avLst/>
          </a:prstGeom>
          <a:solidFill>
            <a:schemeClr val="bg1"/>
          </a:solidFill>
        </p:spPr>
        <p:txBody>
          <a:bodyPr wrap="square" rtlCol="0">
            <a:spAutoFit/>
          </a:bodyPr>
          <a:lstStyle/>
          <a:p>
            <a:r>
              <a:rPr lang="fr-CH" sz="1000" dirty="0"/>
              <a:t>Nurses (</a:t>
            </a:r>
            <a:r>
              <a:rPr lang="fr-CH" sz="1000" dirty="0" err="1"/>
              <a:t>other</a:t>
            </a:r>
            <a:r>
              <a:rPr lang="fr-CH" sz="1000" dirty="0"/>
              <a:t> </a:t>
            </a:r>
            <a:r>
              <a:rPr lang="fr-CH" sz="1000" dirty="0" err="1"/>
              <a:t>specialities</a:t>
            </a:r>
            <a:r>
              <a:rPr lang="fr-CH" sz="1000" dirty="0"/>
              <a:t>)</a:t>
            </a:r>
          </a:p>
        </p:txBody>
      </p:sp>
      <p:sp>
        <p:nvSpPr>
          <p:cNvPr id="32" name="ZoneTexte 31"/>
          <p:cNvSpPr txBox="1"/>
          <p:nvPr/>
        </p:nvSpPr>
        <p:spPr>
          <a:xfrm>
            <a:off x="4739966" y="5316675"/>
            <a:ext cx="1117837" cy="246221"/>
          </a:xfrm>
          <a:prstGeom prst="rect">
            <a:avLst/>
          </a:prstGeom>
          <a:solidFill>
            <a:schemeClr val="bg1"/>
          </a:solidFill>
        </p:spPr>
        <p:txBody>
          <a:bodyPr wrap="square" rtlCol="0">
            <a:spAutoFit/>
          </a:bodyPr>
          <a:lstStyle/>
          <a:p>
            <a:r>
              <a:rPr lang="fr-CH" sz="1000" dirty="0" err="1"/>
              <a:t>Anesthetist</a:t>
            </a:r>
            <a:endParaRPr lang="fr-CH" sz="1000" dirty="0"/>
          </a:p>
        </p:txBody>
      </p:sp>
      <p:sp>
        <p:nvSpPr>
          <p:cNvPr id="33" name="ZoneTexte 32"/>
          <p:cNvSpPr txBox="1"/>
          <p:nvPr/>
        </p:nvSpPr>
        <p:spPr>
          <a:xfrm>
            <a:off x="4739965" y="4978042"/>
            <a:ext cx="1117837" cy="246221"/>
          </a:xfrm>
          <a:prstGeom prst="rect">
            <a:avLst/>
          </a:prstGeom>
          <a:solidFill>
            <a:schemeClr val="bg1"/>
          </a:solidFill>
        </p:spPr>
        <p:txBody>
          <a:bodyPr wrap="square" rtlCol="0">
            <a:spAutoFit/>
          </a:bodyPr>
          <a:lstStyle/>
          <a:p>
            <a:r>
              <a:rPr lang="fr-CH" sz="1000" dirty="0" err="1"/>
              <a:t>Other</a:t>
            </a:r>
            <a:r>
              <a:rPr lang="fr-CH" sz="1000" dirty="0"/>
              <a:t> </a:t>
            </a:r>
            <a:r>
              <a:rPr lang="fr-CH" sz="1000" dirty="0" err="1"/>
              <a:t>workers</a:t>
            </a:r>
            <a:endParaRPr lang="fr-CH" sz="1000" dirty="0"/>
          </a:p>
        </p:txBody>
      </p:sp>
    </p:spTree>
    <p:extLst>
      <p:ext uri="{BB962C8B-B14F-4D97-AF65-F5344CB8AC3E}">
        <p14:creationId xmlns:p14="http://schemas.microsoft.com/office/powerpoint/2010/main" val="17358572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95</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72555" y="1179784"/>
            <a:ext cx="2438488"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Shielding</a:t>
            </a:r>
            <a:r>
              <a:rPr lang="fr-CH" sz="2000" u="sng" dirty="0">
                <a:solidFill>
                  <a:srgbClr val="000000"/>
                </a:solidFill>
                <a:latin typeface="Gill Sans Nova Light"/>
                <a:cs typeface="Gill Sans Light" panose="020B0302020104020203"/>
              </a:rPr>
              <a:t> protection</a:t>
            </a:r>
          </a:p>
        </p:txBody>
      </p:sp>
      <p:sp>
        <p:nvSpPr>
          <p:cNvPr id="18" name="ZoneTexte 17"/>
          <p:cNvSpPr txBox="1"/>
          <p:nvPr/>
        </p:nvSpPr>
        <p:spPr>
          <a:xfrm>
            <a:off x="872555" y="1579894"/>
            <a:ext cx="2877711" cy="369332"/>
          </a:xfrm>
          <a:prstGeom prst="rect">
            <a:avLst/>
          </a:prstGeom>
          <a:noFill/>
        </p:spPr>
        <p:txBody>
          <a:bodyPr wrap="none" rtlCol="0">
            <a:spAutoFit/>
          </a:bodyPr>
          <a:lstStyle/>
          <a:p>
            <a:r>
              <a:rPr lang="fr-CH" u="sng" dirty="0" err="1">
                <a:latin typeface="Gill Sans Nova Light"/>
              </a:rPr>
              <a:t>Personal</a:t>
            </a:r>
            <a:r>
              <a:rPr lang="fr-CH" u="sng" dirty="0">
                <a:latin typeface="Gill Sans Nova Light"/>
              </a:rPr>
              <a:t> protection </a:t>
            </a:r>
            <a:r>
              <a:rPr lang="fr-CH" u="sng" dirty="0" err="1">
                <a:latin typeface="Gill Sans Nova Light"/>
              </a:rPr>
              <a:t>gears</a:t>
            </a:r>
            <a:r>
              <a:rPr lang="fr-CH" u="sng" dirty="0">
                <a:latin typeface="Gill Sans Nova Light"/>
              </a:rPr>
              <a:t>:</a:t>
            </a:r>
          </a:p>
        </p:txBody>
      </p:sp>
      <p:sp>
        <p:nvSpPr>
          <p:cNvPr id="22" name="Rectangle 21"/>
          <p:cNvSpPr/>
          <p:nvPr/>
        </p:nvSpPr>
        <p:spPr>
          <a:xfrm>
            <a:off x="5556314" y="2092753"/>
            <a:ext cx="1904400" cy="4086000"/>
          </a:xfrm>
          <a:prstGeom prst="rect">
            <a:avLst/>
          </a:prstGeom>
          <a:solidFill>
            <a:srgbClr val="FFB7B7"/>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fr-CH" sz="1350">
              <a:solidFill>
                <a:prstClr val="white"/>
              </a:solidFill>
              <a:latin typeface="Calibri"/>
            </a:endParaRPr>
          </a:p>
        </p:txBody>
      </p:sp>
      <p:pic>
        <p:nvPicPr>
          <p:cNvPr id="25" name="Image 24"/>
          <p:cNvPicPr>
            <a:picLocks noChangeAspect="1"/>
          </p:cNvPicPr>
          <p:nvPr/>
        </p:nvPicPr>
        <p:blipFill>
          <a:blip r:embed="rId3"/>
          <a:stretch>
            <a:fillRect/>
          </a:stretch>
        </p:blipFill>
        <p:spPr>
          <a:xfrm>
            <a:off x="5701261" y="2286889"/>
            <a:ext cx="1610211" cy="3621282"/>
          </a:xfrm>
          <a:prstGeom prst="rect">
            <a:avLst/>
          </a:prstGeom>
        </p:spPr>
      </p:pic>
      <p:grpSp>
        <p:nvGrpSpPr>
          <p:cNvPr id="26" name="Groupe 25"/>
          <p:cNvGrpSpPr/>
          <p:nvPr/>
        </p:nvGrpSpPr>
        <p:grpSpPr>
          <a:xfrm>
            <a:off x="1048833" y="2083700"/>
            <a:ext cx="1903983" cy="4087453"/>
            <a:chOff x="647700" y="705584"/>
            <a:chExt cx="1895475" cy="4047391"/>
          </a:xfrm>
        </p:grpSpPr>
        <p:sp>
          <p:nvSpPr>
            <p:cNvPr id="27" name="Rectangle 26"/>
            <p:cNvSpPr/>
            <p:nvPr/>
          </p:nvSpPr>
          <p:spPr>
            <a:xfrm>
              <a:off x="647700" y="705584"/>
              <a:ext cx="1895475" cy="4047391"/>
            </a:xfrm>
            <a:prstGeom prst="rect">
              <a:avLst/>
            </a:prstGeom>
            <a:solidFill>
              <a:srgbClr val="D0EBB3"/>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CH" sz="1350" dirty="0">
                  <a:solidFill>
                    <a:prstClr val="white"/>
                  </a:solidFill>
                  <a:latin typeface="Calibri"/>
                </a:rPr>
                <a:t>Ex. Tablier en ordre avec collerette, </a:t>
              </a:r>
              <a:r>
                <a:rPr lang="fr-CH" sz="1350" dirty="0" err="1">
                  <a:solidFill>
                    <a:prstClr val="white"/>
                  </a:solidFill>
                  <a:latin typeface="Calibri"/>
                </a:rPr>
                <a:t>cf</a:t>
              </a:r>
              <a:r>
                <a:rPr lang="fr-CH" sz="1350" dirty="0">
                  <a:solidFill>
                    <a:prstClr val="white"/>
                  </a:solidFill>
                  <a:latin typeface="Calibri"/>
                </a:rPr>
                <a:t> AW07-1</a:t>
              </a:r>
            </a:p>
          </p:txBody>
        </p:sp>
        <p:pic>
          <p:nvPicPr>
            <p:cNvPr id="28" name="Image 27"/>
            <p:cNvPicPr>
              <a:picLocks noChangeAspect="1"/>
            </p:cNvPicPr>
            <p:nvPr/>
          </p:nvPicPr>
          <p:blipFill rotWithShape="1">
            <a:blip r:embed="rId4"/>
            <a:srcRect l="38326" t="1373" r="37758" b="1584"/>
            <a:stretch/>
          </p:blipFill>
          <p:spPr>
            <a:xfrm>
              <a:off x="776287" y="905547"/>
              <a:ext cx="1638300" cy="3614612"/>
            </a:xfrm>
            <a:prstGeom prst="rect">
              <a:avLst/>
            </a:prstGeom>
          </p:spPr>
        </p:pic>
      </p:grpSp>
      <p:sp>
        <p:nvSpPr>
          <p:cNvPr id="30" name="Rectangle 29"/>
          <p:cNvSpPr/>
          <p:nvPr/>
        </p:nvSpPr>
        <p:spPr>
          <a:xfrm>
            <a:off x="3275184" y="2092753"/>
            <a:ext cx="1903983" cy="4086000"/>
          </a:xfrm>
          <a:prstGeom prst="rect">
            <a:avLst/>
          </a:prstGeom>
          <a:solidFill>
            <a:srgbClr val="FFE89F"/>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fr-CH" sz="1350" dirty="0">
                <a:solidFill>
                  <a:prstClr val="white"/>
                </a:solidFill>
                <a:latin typeface="Calibri"/>
              </a:rPr>
              <a:t>Ex. Tablier  déchirure sur couture sangle,</a:t>
            </a:r>
          </a:p>
          <a:p>
            <a:pPr algn="ctr" defTabSz="685800"/>
            <a:r>
              <a:rPr lang="fr-CH" sz="1350" dirty="0">
                <a:solidFill>
                  <a:prstClr val="white"/>
                </a:solidFill>
                <a:latin typeface="Calibri"/>
              </a:rPr>
              <a:t>A surveiller </a:t>
            </a:r>
          </a:p>
          <a:p>
            <a:pPr algn="ctr" defTabSz="685800"/>
            <a:r>
              <a:rPr lang="fr-CH" sz="1350" dirty="0" err="1">
                <a:solidFill>
                  <a:prstClr val="white"/>
                </a:solidFill>
                <a:latin typeface="Calibri"/>
              </a:rPr>
              <a:t>Cf</a:t>
            </a:r>
            <a:r>
              <a:rPr lang="fr-CH" sz="1350" dirty="0">
                <a:solidFill>
                  <a:prstClr val="white"/>
                </a:solidFill>
                <a:latin typeface="Calibri"/>
              </a:rPr>
              <a:t> AW07-1</a:t>
            </a:r>
          </a:p>
        </p:txBody>
      </p:sp>
      <p:pic>
        <p:nvPicPr>
          <p:cNvPr id="34" name="Image 33"/>
          <p:cNvPicPr>
            <a:picLocks noChangeAspect="1"/>
          </p:cNvPicPr>
          <p:nvPr/>
        </p:nvPicPr>
        <p:blipFill rotWithShape="1">
          <a:blip r:embed="rId5"/>
          <a:srcRect l="38839" t="2028" r="40178" b="2258"/>
          <a:stretch/>
        </p:blipFill>
        <p:spPr>
          <a:xfrm>
            <a:off x="3506351" y="2291894"/>
            <a:ext cx="1463867" cy="3691316"/>
          </a:xfrm>
          <a:prstGeom prst="rect">
            <a:avLst/>
          </a:prstGeom>
        </p:spPr>
      </p:pic>
      <p:sp>
        <p:nvSpPr>
          <p:cNvPr id="35" name="Ellipse 34"/>
          <p:cNvSpPr/>
          <p:nvPr/>
        </p:nvSpPr>
        <p:spPr>
          <a:xfrm>
            <a:off x="3670793" y="4508192"/>
            <a:ext cx="224235" cy="350591"/>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fr-CH" sz="1350">
              <a:solidFill>
                <a:prstClr val="white"/>
              </a:solidFill>
              <a:latin typeface="Calibri"/>
            </a:endParaRPr>
          </a:p>
        </p:txBody>
      </p:sp>
      <p:pic>
        <p:nvPicPr>
          <p:cNvPr id="36" name="Image 35"/>
          <p:cNvPicPr>
            <a:picLocks noChangeAspect="1"/>
          </p:cNvPicPr>
          <p:nvPr/>
        </p:nvPicPr>
        <p:blipFill rotWithShape="1">
          <a:blip r:embed="rId6"/>
          <a:srcRect l="36170" t="27873" b="32851"/>
          <a:stretch/>
        </p:blipFill>
        <p:spPr>
          <a:xfrm>
            <a:off x="4225853" y="3328205"/>
            <a:ext cx="945341" cy="976853"/>
          </a:xfrm>
          <a:prstGeom prst="rect">
            <a:avLst/>
          </a:prstGeom>
          <a:ln>
            <a:solidFill>
              <a:srgbClr val="FF0000"/>
            </a:solidFill>
          </a:ln>
        </p:spPr>
      </p:pic>
      <p:cxnSp>
        <p:nvCxnSpPr>
          <p:cNvPr id="37" name="Connecteur droit avec flèche 36"/>
          <p:cNvCxnSpPr/>
          <p:nvPr/>
        </p:nvCxnSpPr>
        <p:spPr>
          <a:xfrm flipV="1">
            <a:off x="3954495" y="4021591"/>
            <a:ext cx="615742" cy="486601"/>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pic>
        <p:nvPicPr>
          <p:cNvPr id="19" name="Image 18"/>
          <p:cNvPicPr/>
          <p:nvPr/>
        </p:nvPicPr>
        <p:blipFill>
          <a:blip r:embed="rId7">
            <a:extLst>
              <a:ext uri="{28A0092B-C50C-407E-A947-70E740481C1C}">
                <a14:useLocalDpi xmlns:a14="http://schemas.microsoft.com/office/drawing/2010/main" val="0"/>
              </a:ext>
            </a:extLst>
          </a:blip>
          <a:stretch>
            <a:fillRect/>
          </a:stretch>
        </p:blipFill>
        <p:spPr>
          <a:xfrm>
            <a:off x="9993309" y="2671537"/>
            <a:ext cx="2007107" cy="3114283"/>
          </a:xfrm>
          <a:prstGeom prst="rect">
            <a:avLst/>
          </a:prstGeom>
        </p:spPr>
      </p:pic>
      <p:sp>
        <p:nvSpPr>
          <p:cNvPr id="2" name="ZoneTexte 1"/>
          <p:cNvSpPr txBox="1"/>
          <p:nvPr/>
        </p:nvSpPr>
        <p:spPr>
          <a:xfrm>
            <a:off x="10218991" y="1447323"/>
            <a:ext cx="1812029" cy="1200329"/>
          </a:xfrm>
          <a:prstGeom prst="rect">
            <a:avLst/>
          </a:prstGeom>
          <a:noFill/>
        </p:spPr>
        <p:txBody>
          <a:bodyPr wrap="square" rtlCol="0">
            <a:spAutoFit/>
          </a:bodyPr>
          <a:lstStyle/>
          <a:p>
            <a:r>
              <a:rPr lang="en-US" dirty="0">
                <a:latin typeface="Helvetica" panose="020B0604020202030204" pitchFamily="34" charset="0"/>
              </a:rPr>
              <a:t>Aprons should be hung up, not thrown down or folded</a:t>
            </a:r>
            <a:endParaRPr lang="fr-CH" dirty="0">
              <a:latin typeface="Helvetica" panose="020B0604020202030204" pitchFamily="34" charset="0"/>
            </a:endParaRPr>
          </a:p>
        </p:txBody>
      </p:sp>
      <p:sp>
        <p:nvSpPr>
          <p:cNvPr id="3" name="Rectangle 2">
            <a:extLst>
              <a:ext uri="{FF2B5EF4-FFF2-40B4-BE49-F238E27FC236}">
                <a16:creationId xmlns:a16="http://schemas.microsoft.com/office/drawing/2014/main" id="{E56F7DD8-A7D0-14C1-B7C8-725FBCD28485}"/>
              </a:ext>
            </a:extLst>
          </p:cNvPr>
          <p:cNvSpPr/>
          <p:nvPr/>
        </p:nvSpPr>
        <p:spPr>
          <a:xfrm>
            <a:off x="7837861" y="2083700"/>
            <a:ext cx="1904400" cy="4086000"/>
          </a:xfrm>
          <a:prstGeom prst="rect">
            <a:avLst/>
          </a:prstGeom>
          <a:solidFill>
            <a:srgbClr val="FFB7B7"/>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fr-CH" sz="1350">
              <a:solidFill>
                <a:prstClr val="white"/>
              </a:solidFill>
              <a:latin typeface="Calibri"/>
            </a:endParaRPr>
          </a:p>
        </p:txBody>
      </p:sp>
      <p:pic>
        <p:nvPicPr>
          <p:cNvPr id="5" name="Espace réservé du contenu 3">
            <a:extLst>
              <a:ext uri="{FF2B5EF4-FFF2-40B4-BE49-F238E27FC236}">
                <a16:creationId xmlns:a16="http://schemas.microsoft.com/office/drawing/2014/main" id="{72F5B5A8-7B2B-CAA4-C4A3-06CE07496A2D}"/>
              </a:ext>
            </a:extLst>
          </p:cNvPr>
          <p:cNvPicPr>
            <a:picLocks noChangeAspect="1"/>
          </p:cNvPicPr>
          <p:nvPr/>
        </p:nvPicPr>
        <p:blipFill rotWithShape="1">
          <a:blip r:embed="rId8"/>
          <a:srcRect l="51475" t="2644" b="1006"/>
          <a:stretch/>
        </p:blipFill>
        <p:spPr>
          <a:xfrm>
            <a:off x="7989326" y="2278079"/>
            <a:ext cx="1610210" cy="3653191"/>
          </a:xfrm>
          <a:prstGeom prst="rect">
            <a:avLst/>
          </a:prstGeom>
        </p:spPr>
      </p:pic>
    </p:spTree>
    <p:extLst>
      <p:ext uri="{BB962C8B-B14F-4D97-AF65-F5344CB8AC3E}">
        <p14:creationId xmlns:p14="http://schemas.microsoft.com/office/powerpoint/2010/main" val="496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96</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324608"/>
            <a:ext cx="3531736"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What</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is</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wrong</a:t>
            </a:r>
            <a:r>
              <a:rPr lang="fr-CH" sz="2000" u="sng" dirty="0">
                <a:solidFill>
                  <a:srgbClr val="000000"/>
                </a:solidFill>
                <a:latin typeface="Gill Sans Nova Light"/>
                <a:cs typeface="Gill Sans Light" panose="020B0302020104020203"/>
              </a:rPr>
              <a:t> in </a:t>
            </a:r>
            <a:r>
              <a:rPr lang="fr-CH" sz="2000" u="sng" dirty="0" err="1">
                <a:solidFill>
                  <a:srgbClr val="000000"/>
                </a:solidFill>
                <a:latin typeface="Gill Sans Nova Light"/>
                <a:cs typeface="Gill Sans Light" panose="020B0302020104020203"/>
              </a:rPr>
              <a:t>this</a:t>
            </a:r>
            <a:r>
              <a:rPr lang="fr-CH" sz="2000" u="sng" dirty="0">
                <a:solidFill>
                  <a:srgbClr val="000000"/>
                </a:solidFill>
                <a:latin typeface="Gill Sans Nova Light"/>
                <a:cs typeface="Gill Sans Light" panose="020B0302020104020203"/>
              </a:rPr>
              <a:t> </a:t>
            </a:r>
            <a:r>
              <a:rPr lang="fr-CH" sz="2000" u="sng" dirty="0" err="1">
                <a:solidFill>
                  <a:srgbClr val="000000"/>
                </a:solidFill>
                <a:latin typeface="Gill Sans Nova Light"/>
                <a:cs typeface="Gill Sans Light" panose="020B0302020104020203"/>
              </a:rPr>
              <a:t>picture</a:t>
            </a:r>
            <a:r>
              <a:rPr lang="fr-CH" sz="2000" u="sng" dirty="0">
                <a:solidFill>
                  <a:srgbClr val="000000"/>
                </a:solidFill>
                <a:latin typeface="Gill Sans Nova Light"/>
                <a:cs typeface="Gill Sans Light" panose="020B0302020104020203"/>
              </a:rPr>
              <a:t>?</a:t>
            </a:r>
          </a:p>
        </p:txBody>
      </p:sp>
      <p:pic>
        <p:nvPicPr>
          <p:cNvPr id="22" name="Imag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971" y="2184696"/>
            <a:ext cx="2501456" cy="3335275"/>
          </a:xfrm>
          <a:prstGeom prst="rect">
            <a:avLst/>
          </a:prstGeom>
        </p:spPr>
      </p:pic>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7869" y="2184696"/>
            <a:ext cx="4447033" cy="3335275"/>
          </a:xfrm>
          <a:prstGeom prst="rect">
            <a:avLst/>
          </a:prstGeom>
        </p:spPr>
      </p:pic>
      <p:sp>
        <p:nvSpPr>
          <p:cNvPr id="28" name="Émoticône 27"/>
          <p:cNvSpPr/>
          <p:nvPr/>
        </p:nvSpPr>
        <p:spPr>
          <a:xfrm>
            <a:off x="9631154" y="2864477"/>
            <a:ext cx="309960" cy="30541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Émoticône 28"/>
          <p:cNvSpPr/>
          <p:nvPr/>
        </p:nvSpPr>
        <p:spPr>
          <a:xfrm>
            <a:off x="9098334" y="2978102"/>
            <a:ext cx="309960" cy="30541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Émoticône 29"/>
          <p:cNvSpPr/>
          <p:nvPr/>
        </p:nvSpPr>
        <p:spPr>
          <a:xfrm>
            <a:off x="8788374" y="3000581"/>
            <a:ext cx="309960" cy="30541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4" name="Émoticône 33"/>
          <p:cNvSpPr/>
          <p:nvPr/>
        </p:nvSpPr>
        <p:spPr>
          <a:xfrm>
            <a:off x="7699248" y="3017183"/>
            <a:ext cx="309960" cy="30541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5" name="Émoticône 34"/>
          <p:cNvSpPr/>
          <p:nvPr/>
        </p:nvSpPr>
        <p:spPr>
          <a:xfrm>
            <a:off x="8285991" y="2825397"/>
            <a:ext cx="309960" cy="30541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6" name="Émoticône 35"/>
          <p:cNvSpPr/>
          <p:nvPr/>
        </p:nvSpPr>
        <p:spPr>
          <a:xfrm>
            <a:off x="4165884" y="2908096"/>
            <a:ext cx="309960" cy="30541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8" name="Connecteur droit avec flèche 17"/>
          <p:cNvCxnSpPr/>
          <p:nvPr/>
        </p:nvCxnSpPr>
        <p:spPr>
          <a:xfrm flipV="1">
            <a:off x="2130552" y="3904488"/>
            <a:ext cx="1572768" cy="91440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422284" y="4818888"/>
            <a:ext cx="701859" cy="369332"/>
          </a:xfrm>
          <a:prstGeom prst="rect">
            <a:avLst/>
          </a:prstGeom>
          <a:noFill/>
        </p:spPr>
        <p:txBody>
          <a:bodyPr wrap="none" rtlCol="0">
            <a:spAutoFit/>
          </a:bodyPr>
          <a:lstStyle/>
          <a:p>
            <a:r>
              <a:rPr lang="fr-CH" dirty="0">
                <a:latin typeface="Gill Sans Nova Light"/>
              </a:rPr>
              <a:t>Tube</a:t>
            </a:r>
          </a:p>
        </p:txBody>
      </p:sp>
      <p:cxnSp>
        <p:nvCxnSpPr>
          <p:cNvPr id="20" name="Connecteur droit avec flèche 19"/>
          <p:cNvCxnSpPr/>
          <p:nvPr/>
        </p:nvCxnSpPr>
        <p:spPr>
          <a:xfrm flipH="1" flipV="1">
            <a:off x="7699248" y="3611880"/>
            <a:ext cx="2533096" cy="134902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0232344" y="4960904"/>
            <a:ext cx="1133644" cy="369332"/>
          </a:xfrm>
          <a:prstGeom prst="rect">
            <a:avLst/>
          </a:prstGeom>
          <a:noFill/>
        </p:spPr>
        <p:txBody>
          <a:bodyPr wrap="none" rtlCol="0">
            <a:spAutoFit/>
          </a:bodyPr>
          <a:lstStyle/>
          <a:p>
            <a:r>
              <a:rPr lang="fr-CH" dirty="0" err="1">
                <a:latin typeface="Gill Sans Nova Light"/>
              </a:rPr>
              <a:t>Shielding</a:t>
            </a:r>
            <a:endParaRPr lang="fr-CH" dirty="0">
              <a:latin typeface="Gill Sans Nova Light"/>
            </a:endParaRPr>
          </a:p>
        </p:txBody>
      </p:sp>
    </p:spTree>
    <p:extLst>
      <p:ext uri="{BB962C8B-B14F-4D97-AF65-F5344CB8AC3E}">
        <p14:creationId xmlns:p14="http://schemas.microsoft.com/office/powerpoint/2010/main" val="25375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97</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284686"/>
            <a:ext cx="1183337" cy="400110"/>
          </a:xfrm>
          <a:prstGeom prst="rect">
            <a:avLst/>
          </a:prstGeom>
          <a:noFill/>
        </p:spPr>
        <p:txBody>
          <a:bodyPr wrap="none" rtlCol="0">
            <a:spAutoFit/>
          </a:bodyPr>
          <a:lstStyle/>
          <a:p>
            <a:pPr algn="ctr">
              <a:spcBef>
                <a:spcPct val="0"/>
              </a:spcBef>
              <a:defRPr/>
            </a:pPr>
            <a:r>
              <a:rPr lang="fr-CH" sz="2000" u="sng" dirty="0">
                <a:solidFill>
                  <a:srgbClr val="000000"/>
                </a:solidFill>
                <a:latin typeface="Gill Sans Nova Light"/>
                <a:cs typeface="Gill Sans Light" panose="020B0302020104020203"/>
              </a:rPr>
              <a:t>Distance</a:t>
            </a:r>
          </a:p>
        </p:txBody>
      </p:sp>
      <p:sp>
        <p:nvSpPr>
          <p:cNvPr id="20" name="ZoneTexte 19"/>
          <p:cNvSpPr txBox="1"/>
          <p:nvPr/>
        </p:nvSpPr>
        <p:spPr>
          <a:xfrm>
            <a:off x="3717577" y="4124694"/>
            <a:ext cx="2217916" cy="646331"/>
          </a:xfrm>
          <a:prstGeom prst="rect">
            <a:avLst/>
          </a:prstGeom>
          <a:noFill/>
        </p:spPr>
        <p:txBody>
          <a:bodyPr wrap="none" rtlCol="0">
            <a:spAutoFit/>
          </a:bodyPr>
          <a:lstStyle/>
          <a:p>
            <a:pPr algn="ctr"/>
            <a:r>
              <a:rPr lang="fr-CH" b="1" dirty="0"/>
              <a:t>Patient </a:t>
            </a:r>
            <a:r>
              <a:rPr lang="fr-CH" b="1" dirty="0" err="1"/>
              <a:t>head</a:t>
            </a:r>
            <a:br>
              <a:rPr lang="fr-CH" b="1" dirty="0"/>
            </a:br>
            <a:r>
              <a:rPr lang="fr-CH" b="1" dirty="0"/>
              <a:t>(</a:t>
            </a:r>
            <a:r>
              <a:rPr lang="fr-CH" b="1" dirty="0" err="1"/>
              <a:t>with</a:t>
            </a:r>
            <a:r>
              <a:rPr lang="fr-CH" b="1" dirty="0"/>
              <a:t> </a:t>
            </a:r>
            <a:r>
              <a:rPr lang="fr-CH" b="1" dirty="0" err="1"/>
              <a:t>shieling</a:t>
            </a:r>
            <a:r>
              <a:rPr lang="fr-CH" b="1" dirty="0"/>
              <a:t> </a:t>
            </a:r>
            <a:r>
              <a:rPr lang="fr-CH" b="1" dirty="0" err="1"/>
              <a:t>screen</a:t>
            </a:r>
            <a:r>
              <a:rPr lang="fr-CH" b="1" dirty="0"/>
              <a:t>)</a:t>
            </a:r>
          </a:p>
        </p:txBody>
      </p:sp>
      <p:sp>
        <p:nvSpPr>
          <p:cNvPr id="21" name="ZoneTexte 20"/>
          <p:cNvSpPr txBox="1"/>
          <p:nvPr/>
        </p:nvSpPr>
        <p:spPr>
          <a:xfrm>
            <a:off x="7227516" y="4105336"/>
            <a:ext cx="1798762" cy="646331"/>
          </a:xfrm>
          <a:prstGeom prst="rect">
            <a:avLst/>
          </a:prstGeom>
          <a:noFill/>
        </p:spPr>
        <p:txBody>
          <a:bodyPr wrap="none" rtlCol="0">
            <a:spAutoFit/>
          </a:bodyPr>
          <a:lstStyle/>
          <a:p>
            <a:pPr algn="ctr"/>
            <a:r>
              <a:rPr lang="fr-CH" b="1" dirty="0"/>
              <a:t>2 m </a:t>
            </a:r>
            <a:r>
              <a:rPr lang="fr-CH" b="1" dirty="0" err="1"/>
              <a:t>away</a:t>
            </a:r>
            <a:br>
              <a:rPr lang="fr-CH" b="1" dirty="0"/>
            </a:br>
            <a:r>
              <a:rPr lang="fr-CH" b="1" dirty="0"/>
              <a:t>(vs patient </a:t>
            </a:r>
            <a:r>
              <a:rPr lang="fr-CH" b="1" dirty="0" err="1"/>
              <a:t>head</a:t>
            </a:r>
            <a:r>
              <a:rPr lang="fr-CH" b="1" dirty="0"/>
              <a:t>)</a:t>
            </a:r>
          </a:p>
        </p:txBody>
      </p:sp>
      <p:graphicFrame>
        <p:nvGraphicFramePr>
          <p:cNvPr id="24" name="Tableau 23"/>
          <p:cNvGraphicFramePr>
            <a:graphicFrameLocks noGrp="1"/>
          </p:cNvGraphicFramePr>
          <p:nvPr>
            <p:extLst>
              <p:ext uri="{D42A27DB-BD31-4B8C-83A1-F6EECF244321}">
                <p14:modId xmlns:p14="http://schemas.microsoft.com/office/powerpoint/2010/main" val="2359367654"/>
              </p:ext>
            </p:extLst>
          </p:nvPr>
        </p:nvGraphicFramePr>
        <p:xfrm>
          <a:off x="1271016" y="4847147"/>
          <a:ext cx="8513064" cy="1112520"/>
        </p:xfrm>
        <a:graphic>
          <a:graphicData uri="http://schemas.openxmlformats.org/drawingml/2006/table">
            <a:tbl>
              <a:tblPr firstRow="1" bandRow="1">
                <a:tableStyleId>{5C22544A-7EE6-4342-B048-85BDC9FD1C3A}</a:tableStyleId>
              </a:tblPr>
              <a:tblGrid>
                <a:gridCol w="2014837">
                  <a:extLst>
                    <a:ext uri="{9D8B030D-6E8A-4147-A177-3AD203B41FA5}">
                      <a16:colId xmlns:a16="http://schemas.microsoft.com/office/drawing/2014/main" val="3288096935"/>
                    </a:ext>
                  </a:extLst>
                </a:gridCol>
                <a:gridCol w="3352691">
                  <a:extLst>
                    <a:ext uri="{9D8B030D-6E8A-4147-A177-3AD203B41FA5}">
                      <a16:colId xmlns:a16="http://schemas.microsoft.com/office/drawing/2014/main" val="3347880582"/>
                    </a:ext>
                  </a:extLst>
                </a:gridCol>
                <a:gridCol w="3145536">
                  <a:extLst>
                    <a:ext uri="{9D8B030D-6E8A-4147-A177-3AD203B41FA5}">
                      <a16:colId xmlns:a16="http://schemas.microsoft.com/office/drawing/2014/main" val="511079316"/>
                    </a:ext>
                  </a:extLst>
                </a:gridCol>
              </a:tblGrid>
              <a:tr h="370840">
                <a:tc>
                  <a:txBody>
                    <a:bodyPr/>
                    <a:lstStyle/>
                    <a:p>
                      <a:pPr algn="ctr"/>
                      <a:r>
                        <a:rPr lang="fr-CH" b="0" dirty="0">
                          <a:solidFill>
                            <a:schemeClr val="tx1"/>
                          </a:solidFill>
                        </a:rPr>
                        <a:t>Eye </a:t>
                      </a:r>
                      <a:r>
                        <a:rPr lang="fr-CH" b="0" dirty="0" err="1">
                          <a:solidFill>
                            <a:schemeClr val="tx1"/>
                          </a:solidFill>
                        </a:rPr>
                        <a:t>lens</a:t>
                      </a:r>
                      <a:endParaRPr lang="fr-CH"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b="0" dirty="0">
                          <a:solidFill>
                            <a:schemeClr val="tx1"/>
                          </a:solidFill>
                        </a:rPr>
                        <a:t>- 99</a:t>
                      </a:r>
                      <a:r>
                        <a:rPr lang="fr-CH" b="0" baseline="0" dirty="0">
                          <a:solidFill>
                            <a:schemeClr val="tx1"/>
                          </a:solidFill>
                        </a:rPr>
                        <a:t> %</a:t>
                      </a:r>
                      <a:endParaRPr lang="fr-CH"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fr-CH" b="0" dirty="0">
                          <a:solidFill>
                            <a:schemeClr val="tx1"/>
                          </a:solidFill>
                        </a:rPr>
                        <a:t>- 75</a:t>
                      </a:r>
                      <a:r>
                        <a:rPr lang="fr-CH" b="0" baseline="0" dirty="0">
                          <a:solidFill>
                            <a:schemeClr val="tx1"/>
                          </a:solidFill>
                        </a:rPr>
                        <a:t> à 90 %</a:t>
                      </a:r>
                      <a:endParaRPr lang="fr-CH"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54582189"/>
                  </a:ext>
                </a:extLst>
              </a:tr>
              <a:tr h="370840">
                <a:tc>
                  <a:txBody>
                    <a:bodyPr/>
                    <a:lstStyle/>
                    <a:p>
                      <a:pPr algn="ctr"/>
                      <a:r>
                        <a:rPr lang="fr-CH" b="0" dirty="0" err="1">
                          <a:solidFill>
                            <a:schemeClr val="tx1"/>
                          </a:solidFill>
                        </a:rPr>
                        <a:t>Chest</a:t>
                      </a:r>
                      <a:endParaRPr lang="fr-CH"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b="0" dirty="0">
                          <a:solidFill>
                            <a:schemeClr val="tx1"/>
                          </a:solidFill>
                        </a:rPr>
                        <a:t>- 99</a:t>
                      </a:r>
                      <a:r>
                        <a:rPr lang="fr-CH" b="0" baseline="0" dirty="0">
                          <a:solidFill>
                            <a:schemeClr val="tx1"/>
                          </a:solidFill>
                        </a:rPr>
                        <a:t> %</a:t>
                      </a:r>
                      <a:endParaRPr lang="fr-CH"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fr-CH" b="0" dirty="0">
                          <a:solidFill>
                            <a:schemeClr val="tx1"/>
                          </a:solidFill>
                        </a:rPr>
                        <a:t>- 90</a:t>
                      </a:r>
                      <a:r>
                        <a:rPr lang="fr-CH" b="0" baseline="0" dirty="0">
                          <a:solidFill>
                            <a:schemeClr val="tx1"/>
                          </a:solidFill>
                        </a:rPr>
                        <a:t> à 95</a:t>
                      </a:r>
                      <a:r>
                        <a:rPr lang="fr-CH" b="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6292119"/>
                  </a:ext>
                </a:extLst>
              </a:tr>
              <a:tr h="370840">
                <a:tc>
                  <a:txBody>
                    <a:bodyPr/>
                    <a:lstStyle/>
                    <a:p>
                      <a:pPr algn="ctr"/>
                      <a:r>
                        <a:rPr lang="fr-CH" b="0" dirty="0" err="1">
                          <a:solidFill>
                            <a:schemeClr val="tx1"/>
                          </a:solidFill>
                        </a:rPr>
                        <a:t>Leg</a:t>
                      </a:r>
                      <a:endParaRPr lang="fr-CH"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H" b="0" dirty="0">
                          <a:solidFill>
                            <a:schemeClr val="tx1"/>
                          </a:solidFill>
                        </a:rPr>
                        <a:t>- 99 %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fr-CH" b="0" dirty="0">
                          <a:solidFill>
                            <a:schemeClr val="tx1"/>
                          </a:solidFill>
                        </a:rPr>
                        <a:t>- 90</a:t>
                      </a:r>
                      <a:r>
                        <a:rPr lang="fr-CH" b="0" baseline="0" dirty="0">
                          <a:solidFill>
                            <a:schemeClr val="tx1"/>
                          </a:solidFill>
                        </a:rPr>
                        <a:t> à 95</a:t>
                      </a:r>
                      <a:r>
                        <a:rPr lang="fr-CH" b="0" dirty="0">
                          <a:solidFill>
                            <a:schemeClr val="tx1"/>
                          </a:solidFill>
                        </a:rPr>
                        <a:t> </a:t>
                      </a:r>
                      <a:r>
                        <a:rPr lang="fr-CH" b="0" baseline="0" dirty="0">
                          <a:solidFill>
                            <a:schemeClr val="tx1"/>
                          </a:solidFill>
                        </a:rPr>
                        <a:t> %</a:t>
                      </a:r>
                      <a:endParaRPr lang="fr-CH"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827318553"/>
                  </a:ext>
                </a:extLst>
              </a:tr>
            </a:tbl>
          </a:graphicData>
        </a:graphic>
      </p:graphicFrame>
      <p:pic>
        <p:nvPicPr>
          <p:cNvPr id="31" name="Imag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6586" y="1907218"/>
            <a:ext cx="3139790" cy="2184562"/>
          </a:xfrm>
          <a:prstGeom prst="rect">
            <a:avLst/>
          </a:prstGeom>
        </p:spPr>
      </p:pic>
      <p:pic>
        <p:nvPicPr>
          <p:cNvPr id="32" name="Imag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52287" y="1953902"/>
            <a:ext cx="2403775" cy="1927914"/>
          </a:xfrm>
          <a:prstGeom prst="rect">
            <a:avLst/>
          </a:prstGeom>
        </p:spPr>
      </p:pic>
      <p:sp>
        <p:nvSpPr>
          <p:cNvPr id="2" name="ZoneTexte 1"/>
          <p:cNvSpPr txBox="1"/>
          <p:nvPr/>
        </p:nvSpPr>
        <p:spPr>
          <a:xfrm>
            <a:off x="2552079" y="5990256"/>
            <a:ext cx="7785721" cy="369332"/>
          </a:xfrm>
          <a:prstGeom prst="rect">
            <a:avLst/>
          </a:prstGeom>
          <a:noFill/>
        </p:spPr>
        <p:txBody>
          <a:bodyPr wrap="none" rtlCol="0">
            <a:spAutoFit/>
          </a:bodyPr>
          <a:lstStyle/>
          <a:p>
            <a:r>
              <a:rPr lang="fr-CH" dirty="0"/>
              <a:t>Dose </a:t>
            </a:r>
            <a:r>
              <a:rPr lang="fr-CH" dirty="0" err="1"/>
              <a:t>reduction</a:t>
            </a:r>
            <a:r>
              <a:rPr lang="fr-CH" dirty="0"/>
              <a:t> compare to a </a:t>
            </a:r>
            <a:r>
              <a:rPr lang="fr-CH" dirty="0" err="1"/>
              <a:t>worker</a:t>
            </a:r>
            <a:r>
              <a:rPr lang="fr-CH" dirty="0"/>
              <a:t> close to patient </a:t>
            </a:r>
            <a:r>
              <a:rPr lang="fr-CH" dirty="0" err="1"/>
              <a:t>head</a:t>
            </a:r>
            <a:r>
              <a:rPr lang="fr-CH" dirty="0"/>
              <a:t> </a:t>
            </a:r>
            <a:r>
              <a:rPr lang="fr-CH" dirty="0" err="1"/>
              <a:t>without</a:t>
            </a:r>
            <a:r>
              <a:rPr lang="fr-CH" dirty="0"/>
              <a:t> </a:t>
            </a:r>
            <a:r>
              <a:rPr lang="fr-CH" dirty="0" err="1"/>
              <a:t>shieling</a:t>
            </a:r>
            <a:r>
              <a:rPr lang="fr-CH" dirty="0"/>
              <a:t> </a:t>
            </a:r>
            <a:r>
              <a:rPr lang="fr-CH" dirty="0" err="1"/>
              <a:t>creen</a:t>
            </a:r>
            <a:endParaRPr lang="fr-CH" dirty="0"/>
          </a:p>
        </p:txBody>
      </p:sp>
      <p:pic>
        <p:nvPicPr>
          <p:cNvPr id="37" name="Image 36"/>
          <p:cNvPicPr>
            <a:picLocks noChangeAspect="1"/>
          </p:cNvPicPr>
          <p:nvPr/>
        </p:nvPicPr>
        <p:blipFill rotWithShape="1">
          <a:blip r:embed="rId5" cstate="print">
            <a:extLst>
              <a:ext uri="{28A0092B-C50C-407E-A947-70E740481C1C}">
                <a14:useLocalDpi xmlns:a14="http://schemas.microsoft.com/office/drawing/2010/main" val="0"/>
              </a:ext>
            </a:extLst>
          </a:blip>
          <a:srcRect l="22968" b="34828"/>
          <a:stretch/>
        </p:blipFill>
        <p:spPr>
          <a:xfrm>
            <a:off x="9308592" y="792543"/>
            <a:ext cx="2692310" cy="716218"/>
          </a:xfrm>
          <a:prstGeom prst="rect">
            <a:avLst/>
          </a:prstGeom>
        </p:spPr>
      </p:pic>
      <p:cxnSp>
        <p:nvCxnSpPr>
          <p:cNvPr id="13" name="Connecteur droit avec flèche 12"/>
          <p:cNvCxnSpPr/>
          <p:nvPr/>
        </p:nvCxnSpPr>
        <p:spPr>
          <a:xfrm flipV="1">
            <a:off x="8650224" y="1185939"/>
            <a:ext cx="676656" cy="11477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138797" y="1253357"/>
            <a:ext cx="1939505" cy="369332"/>
          </a:xfrm>
          <a:prstGeom prst="rect">
            <a:avLst/>
          </a:prstGeom>
          <a:noFill/>
        </p:spPr>
        <p:txBody>
          <a:bodyPr wrap="none" rtlCol="0">
            <a:spAutoFit/>
          </a:bodyPr>
          <a:lstStyle/>
          <a:p>
            <a:r>
              <a:rPr lang="fr-CH" dirty="0"/>
              <a:t>Reference position</a:t>
            </a:r>
          </a:p>
        </p:txBody>
      </p:sp>
    </p:spTree>
    <p:extLst>
      <p:ext uri="{BB962C8B-B14F-4D97-AF65-F5344CB8AC3E}">
        <p14:creationId xmlns:p14="http://schemas.microsoft.com/office/powerpoint/2010/main" val="287752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98</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44108" y="1284686"/>
            <a:ext cx="1183337" cy="400110"/>
          </a:xfrm>
          <a:prstGeom prst="rect">
            <a:avLst/>
          </a:prstGeom>
          <a:noFill/>
        </p:spPr>
        <p:txBody>
          <a:bodyPr wrap="none" rtlCol="0">
            <a:spAutoFit/>
          </a:bodyPr>
          <a:lstStyle/>
          <a:p>
            <a:pPr algn="ctr">
              <a:spcBef>
                <a:spcPct val="0"/>
              </a:spcBef>
              <a:defRPr/>
            </a:pPr>
            <a:r>
              <a:rPr lang="fr-CH" sz="2000" u="sng" dirty="0">
                <a:solidFill>
                  <a:srgbClr val="000000"/>
                </a:solidFill>
                <a:latin typeface="Gill Sans Nova Light"/>
                <a:cs typeface="Gill Sans Light" panose="020B0302020104020203"/>
              </a:rPr>
              <a:t>Distance</a:t>
            </a:r>
          </a:p>
        </p:txBody>
      </p:sp>
      <p:pic>
        <p:nvPicPr>
          <p:cNvPr id="18" name="Picture 1027" descr=" ">
            <a:hlinkClick r:id="rId3"/>
          </p:cNvPr>
          <p:cNvPicPr>
            <a:picLocks noChangeAspect="1" noChangeArrowheads="1"/>
          </p:cNvPicPr>
          <p:nvPr/>
        </p:nvPicPr>
        <p:blipFill>
          <a:blip r:embed="rId4" cstate="print"/>
          <a:srcRect/>
          <a:stretch>
            <a:fillRect/>
          </a:stretch>
        </p:blipFill>
        <p:spPr bwMode="auto">
          <a:xfrm>
            <a:off x="4926977" y="2206973"/>
            <a:ext cx="4642338" cy="2936875"/>
          </a:xfrm>
          <a:prstGeom prst="rect">
            <a:avLst/>
          </a:prstGeom>
          <a:noFill/>
          <a:ln w="9525">
            <a:noFill/>
            <a:miter lim="800000"/>
            <a:headEnd/>
            <a:tailEnd/>
          </a:ln>
        </p:spPr>
      </p:pic>
      <p:sp>
        <p:nvSpPr>
          <p:cNvPr id="19" name="Text Box 1028"/>
          <p:cNvSpPr txBox="1">
            <a:spLocks noChangeArrowheads="1"/>
          </p:cNvSpPr>
          <p:nvPr/>
        </p:nvSpPr>
        <p:spPr bwMode="auto">
          <a:xfrm>
            <a:off x="1825164" y="3395651"/>
            <a:ext cx="2020361" cy="892552"/>
          </a:xfrm>
          <a:prstGeom prst="rect">
            <a:avLst/>
          </a:prstGeom>
          <a:noFill/>
          <a:ln w="12700">
            <a:noFill/>
            <a:miter lim="800000"/>
            <a:headEnd/>
            <a:tailEnd/>
          </a:ln>
        </p:spPr>
        <p:txBody>
          <a:bodyPr wrap="none">
            <a:spAutoFit/>
          </a:bodyPr>
          <a:lstStyle/>
          <a:p>
            <a:r>
              <a:rPr lang="fr-FR" sz="2000" i="0" dirty="0">
                <a:latin typeface="Arial" pitchFamily="34" charset="0"/>
              </a:rPr>
              <a:t>One </a:t>
            </a:r>
            <a:r>
              <a:rPr lang="fr-FR" sz="2000" i="0" dirty="0" err="1">
                <a:latin typeface="Arial" pitchFamily="34" charset="0"/>
              </a:rPr>
              <a:t>step</a:t>
            </a:r>
            <a:r>
              <a:rPr lang="fr-FR" sz="2000" i="0" dirty="0">
                <a:latin typeface="Arial" pitchFamily="34" charset="0"/>
              </a:rPr>
              <a:t> </a:t>
            </a:r>
            <a:r>
              <a:rPr lang="fr-FR" sz="2000" b="0" i="0" dirty="0">
                <a:latin typeface="Arial" pitchFamily="34" charset="0"/>
              </a:rPr>
              <a:t>÷ 3   </a:t>
            </a:r>
          </a:p>
          <a:p>
            <a:r>
              <a:rPr lang="fr-FR" sz="2000" b="0" i="0" dirty="0" err="1">
                <a:latin typeface="Arial" pitchFamily="34" charset="0"/>
              </a:rPr>
              <a:t>Two</a:t>
            </a:r>
            <a:r>
              <a:rPr lang="fr-FR" sz="2000" b="0" i="0" dirty="0">
                <a:latin typeface="Arial" pitchFamily="34" charset="0"/>
              </a:rPr>
              <a:t> </a:t>
            </a:r>
            <a:r>
              <a:rPr lang="fr-FR" sz="2000" b="0" i="0" dirty="0" err="1">
                <a:latin typeface="Arial" pitchFamily="34" charset="0"/>
              </a:rPr>
              <a:t>step</a:t>
            </a:r>
            <a:r>
              <a:rPr lang="fr-FR" sz="2000" dirty="0" err="1">
                <a:latin typeface="Arial" pitchFamily="34" charset="0"/>
              </a:rPr>
              <a:t>s</a:t>
            </a:r>
            <a:r>
              <a:rPr lang="fr-FR" sz="2000" dirty="0">
                <a:latin typeface="Arial" pitchFamily="34" charset="0"/>
              </a:rPr>
              <a:t> </a:t>
            </a:r>
            <a:r>
              <a:rPr lang="fr-FR" sz="2000" b="0" i="0" dirty="0">
                <a:latin typeface="Arial" pitchFamily="34" charset="0"/>
              </a:rPr>
              <a:t>÷ 10</a:t>
            </a:r>
            <a:r>
              <a:rPr lang="fr-FR" sz="3200" b="0" i="0" dirty="0">
                <a:latin typeface="Arial" pitchFamily="34" charset="0"/>
              </a:rPr>
              <a:t> </a:t>
            </a:r>
          </a:p>
        </p:txBody>
      </p:sp>
    </p:spTree>
    <p:extLst>
      <p:ext uri="{BB962C8B-B14F-4D97-AF65-F5344CB8AC3E}">
        <p14:creationId xmlns:p14="http://schemas.microsoft.com/office/powerpoint/2010/main" val="16934505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66200" y="6403957"/>
            <a:ext cx="2743200" cy="365125"/>
          </a:xfrm>
        </p:spPr>
        <p:txBody>
          <a:bodyPr/>
          <a:lstStyle/>
          <a:p>
            <a:fld id="{009C6D19-0F58-4A3F-AA61-F2BCA36969EE}" type="slidenum">
              <a:rPr lang="fr-CH" smtClean="0">
                <a:solidFill>
                  <a:schemeClr val="tx1"/>
                </a:solidFill>
              </a:rPr>
              <a:t>99</a:t>
            </a:fld>
            <a:endParaRPr lang="fr-CH" dirty="0">
              <a:solidFill>
                <a:schemeClr val="tx1"/>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2" y="6233204"/>
            <a:ext cx="697993" cy="359665"/>
          </a:xfrm>
          <a:prstGeom prst="rect">
            <a:avLst/>
          </a:prstGeom>
        </p:spPr>
      </p:pic>
      <p:sp>
        <p:nvSpPr>
          <p:cNvPr id="10" name="Titre 19">
            <a:extLst>
              <a:ext uri="{FF2B5EF4-FFF2-40B4-BE49-F238E27FC236}">
                <a16:creationId xmlns:a16="http://schemas.microsoft.com/office/drawing/2014/main" id="{12FCB55E-59A0-A24E-82CA-C867595835BD}"/>
              </a:ext>
            </a:extLst>
          </p:cNvPr>
          <p:cNvSpPr txBox="1">
            <a:spLocks/>
          </p:cNvSpPr>
          <p:nvPr/>
        </p:nvSpPr>
        <p:spPr>
          <a:xfrm>
            <a:off x="944108" y="-94497"/>
            <a:ext cx="1055256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err="1">
                <a:solidFill>
                  <a:srgbClr val="000000"/>
                </a:solidFill>
                <a:latin typeface="Gill Sans MT"/>
              </a:rPr>
              <a:t>Workers</a:t>
            </a:r>
            <a:r>
              <a:rPr lang="fr-FR" dirty="0">
                <a:solidFill>
                  <a:srgbClr val="000000"/>
                </a:solidFill>
                <a:latin typeface="Gill Sans MT"/>
              </a:rPr>
              <a:t>’ r</a:t>
            </a:r>
            <a:r>
              <a:rPr kumimoji="0" lang="fr-FR" sz="4400" b="1" i="0" u="none" strike="noStrike" kern="1200" cap="none" spc="-150" normalizeH="0" baseline="0" noProof="0" dirty="0" err="1">
                <a:ln>
                  <a:noFill/>
                </a:ln>
                <a:solidFill>
                  <a:srgbClr val="000000"/>
                </a:solidFill>
                <a:effectLst/>
                <a:uLnTx/>
                <a:uFillTx/>
                <a:latin typeface="Gill Sans MT"/>
                <a:ea typeface="+mj-ea"/>
                <a:cs typeface="Gill Sans" panose="020B0502020104020203" pitchFamily="34" charset="-79"/>
              </a:rPr>
              <a:t>adiation</a:t>
            </a:r>
            <a:r>
              <a:rPr kumimoji="0" lang="fr-FR" sz="4400" b="1" i="0" u="none" strike="noStrike" kern="1200" cap="none" spc="-150" normalizeH="0" baseline="0" noProof="0" dirty="0">
                <a:ln>
                  <a:noFill/>
                </a:ln>
                <a:solidFill>
                  <a:srgbClr val="000000"/>
                </a:solidFill>
                <a:effectLst/>
                <a:uLnTx/>
                <a:uFillTx/>
                <a:latin typeface="Gill Sans MT"/>
                <a:ea typeface="+mj-ea"/>
                <a:cs typeface="Gill Sans" panose="020B0502020104020203" pitchFamily="34" charset="-79"/>
              </a:rPr>
              <a:t> protection</a:t>
            </a:r>
          </a:p>
        </p:txBody>
      </p:sp>
      <p:sp>
        <p:nvSpPr>
          <p:cNvPr id="16" name="ZoneTexte 15"/>
          <p:cNvSpPr txBox="1"/>
          <p:nvPr/>
        </p:nvSpPr>
        <p:spPr>
          <a:xfrm rot="16200000">
            <a:off x="-1345516" y="3898824"/>
            <a:ext cx="3540119" cy="369332"/>
          </a:xfrm>
          <a:prstGeom prst="rect">
            <a:avLst/>
          </a:prstGeom>
          <a:noFill/>
        </p:spPr>
        <p:txBody>
          <a:bodyPr wrap="square" rtlCol="0">
            <a:spAutoFit/>
          </a:bodyPr>
          <a:lstStyle/>
          <a:p>
            <a:r>
              <a:rPr lang="fr-CH" dirty="0"/>
              <a:t>WORKERS RADIATION PROTECTION</a:t>
            </a:r>
          </a:p>
        </p:txBody>
      </p:sp>
      <p:cxnSp>
        <p:nvCxnSpPr>
          <p:cNvPr id="17" name="Connecteur droit 16"/>
          <p:cNvCxnSpPr>
            <a:endCxn id="16" idx="3"/>
          </p:cNvCxnSpPr>
          <p:nvPr/>
        </p:nvCxnSpPr>
        <p:spPr>
          <a:xfrm flipH="1">
            <a:off x="424543" y="735895"/>
            <a:ext cx="1" cy="15775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66361" y="1284686"/>
            <a:ext cx="1338828" cy="400110"/>
          </a:xfrm>
          <a:prstGeom prst="rect">
            <a:avLst/>
          </a:prstGeom>
          <a:noFill/>
        </p:spPr>
        <p:txBody>
          <a:bodyPr wrap="none" rtlCol="0">
            <a:spAutoFit/>
          </a:bodyPr>
          <a:lstStyle/>
          <a:p>
            <a:pPr algn="ctr">
              <a:spcBef>
                <a:spcPct val="0"/>
              </a:spcBef>
              <a:defRPr/>
            </a:pPr>
            <a:r>
              <a:rPr lang="fr-CH" sz="2000" u="sng" dirty="0" err="1">
                <a:solidFill>
                  <a:srgbClr val="000000"/>
                </a:solidFill>
                <a:latin typeface="Gill Sans Nova Light"/>
                <a:cs typeface="Gill Sans Light" panose="020B0302020104020203"/>
              </a:rPr>
              <a:t>Dosimetry</a:t>
            </a:r>
            <a:endParaRPr lang="fr-CH" sz="2000" u="sng" dirty="0">
              <a:solidFill>
                <a:srgbClr val="000000"/>
              </a:solidFill>
              <a:latin typeface="Gill Sans Nova Light"/>
              <a:cs typeface="Gill Sans Light" panose="020B0302020104020203"/>
            </a:endParaRPr>
          </a:p>
        </p:txBody>
      </p:sp>
      <p:pic>
        <p:nvPicPr>
          <p:cNvPr id="18" name="Imag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61052" y="1598426"/>
            <a:ext cx="1870491" cy="4846380"/>
          </a:xfrm>
          <a:prstGeom prst="rect">
            <a:avLst/>
          </a:prstGeom>
        </p:spPr>
      </p:pic>
      <p:sp>
        <p:nvSpPr>
          <p:cNvPr id="19" name="Légende encadrée 1 18"/>
          <p:cNvSpPr/>
          <p:nvPr/>
        </p:nvSpPr>
        <p:spPr>
          <a:xfrm>
            <a:off x="6578620" y="2502370"/>
            <a:ext cx="2924861" cy="491391"/>
          </a:xfrm>
          <a:prstGeom prst="borderCallout1">
            <a:avLst>
              <a:gd name="adj1" fmla="val 21744"/>
              <a:gd name="adj2" fmla="val -1560"/>
              <a:gd name="adj3" fmla="val -24593"/>
              <a:gd name="adj4" fmla="val -16792"/>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Légende encadrée 1 21"/>
          <p:cNvSpPr/>
          <p:nvPr/>
        </p:nvSpPr>
        <p:spPr>
          <a:xfrm rot="10800000">
            <a:off x="2735143" y="2612944"/>
            <a:ext cx="2409502" cy="464011"/>
          </a:xfrm>
          <a:prstGeom prst="borderCallout1">
            <a:avLst>
              <a:gd name="adj1" fmla="val 59176"/>
              <a:gd name="adj2" fmla="val -4240"/>
              <a:gd name="adj3" fmla="val 53595"/>
              <a:gd name="adj4" fmla="val -21769"/>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Légende encadrée 1 22"/>
          <p:cNvSpPr/>
          <p:nvPr/>
        </p:nvSpPr>
        <p:spPr>
          <a:xfrm>
            <a:off x="6653574" y="3708783"/>
            <a:ext cx="2969327" cy="312834"/>
          </a:xfrm>
          <a:prstGeom prst="borderCallout1">
            <a:avLst>
              <a:gd name="adj1" fmla="val 21744"/>
              <a:gd name="adj2" fmla="val -1560"/>
              <a:gd name="adj3" fmla="val -265393"/>
              <a:gd name="adj4" fmla="val -19678"/>
            </a:avLst>
          </a:prstGeom>
          <a:solidFill>
            <a:schemeClr val="accent1">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Rectangle 24"/>
          <p:cNvSpPr/>
          <p:nvPr/>
        </p:nvSpPr>
        <p:spPr>
          <a:xfrm>
            <a:off x="6606051" y="3708041"/>
            <a:ext cx="3044281" cy="307777"/>
          </a:xfrm>
          <a:prstGeom prst="rect">
            <a:avLst/>
          </a:prstGeom>
        </p:spPr>
        <p:txBody>
          <a:bodyPr wrap="square">
            <a:spAutoFit/>
          </a:bodyPr>
          <a:lstStyle/>
          <a:p>
            <a:pPr algn="ctr"/>
            <a:r>
              <a:rPr lang="fr-CH" sz="1400" dirty="0" err="1">
                <a:solidFill>
                  <a:srgbClr val="000000"/>
                </a:solidFill>
                <a:latin typeface="Gill Sans Nova Light"/>
                <a:cs typeface="Arial" panose="020B0604020202020204" pitchFamily="34" charset="0"/>
              </a:rPr>
              <a:t>Whole</a:t>
            </a:r>
            <a:r>
              <a:rPr lang="fr-CH" sz="1400" dirty="0">
                <a:solidFill>
                  <a:srgbClr val="000000"/>
                </a:solidFill>
                <a:latin typeface="Gill Sans Nova Light"/>
                <a:cs typeface="Arial" panose="020B0604020202020204" pitchFamily="34" charset="0"/>
              </a:rPr>
              <a:t> body </a:t>
            </a:r>
            <a:r>
              <a:rPr lang="fr-CH" sz="1400" dirty="0" err="1">
                <a:solidFill>
                  <a:srgbClr val="000000"/>
                </a:solidFill>
                <a:latin typeface="Gill Sans Nova Light"/>
                <a:cs typeface="Arial" panose="020B0604020202020204" pitchFamily="34" charset="0"/>
              </a:rPr>
              <a:t>dosimeter</a:t>
            </a:r>
            <a:r>
              <a:rPr lang="fr-CH" sz="1400" dirty="0">
                <a:solidFill>
                  <a:srgbClr val="000000"/>
                </a:solidFill>
                <a:latin typeface="Gill Sans Nova Light"/>
                <a:cs typeface="Arial" panose="020B0604020202020204" pitchFamily="34" charset="0"/>
              </a:rPr>
              <a:t> (</a:t>
            </a:r>
            <a:r>
              <a:rPr lang="fr-CH" sz="1400" dirty="0" err="1">
                <a:solidFill>
                  <a:srgbClr val="000000"/>
                </a:solidFill>
                <a:latin typeface="Gill Sans Nova Light"/>
                <a:cs typeface="Arial" panose="020B0604020202020204" pitchFamily="34" charset="0"/>
              </a:rPr>
              <a:t>mandatory</a:t>
            </a:r>
            <a:r>
              <a:rPr lang="fr-CH" sz="1400" dirty="0">
                <a:solidFill>
                  <a:srgbClr val="000000"/>
                </a:solidFill>
                <a:latin typeface="Gill Sans Nova Light"/>
                <a:cs typeface="Arial" panose="020B0604020202020204" pitchFamily="34" charset="0"/>
              </a:rPr>
              <a:t>)</a:t>
            </a:r>
          </a:p>
        </p:txBody>
      </p:sp>
      <p:sp>
        <p:nvSpPr>
          <p:cNvPr id="26" name="Rectangle 25"/>
          <p:cNvSpPr/>
          <p:nvPr/>
        </p:nvSpPr>
        <p:spPr>
          <a:xfrm>
            <a:off x="2715984" y="2567225"/>
            <a:ext cx="2518863" cy="738664"/>
          </a:xfrm>
          <a:prstGeom prst="rect">
            <a:avLst/>
          </a:prstGeom>
        </p:spPr>
        <p:txBody>
          <a:bodyPr wrap="square">
            <a:spAutoFit/>
          </a:bodyPr>
          <a:lstStyle/>
          <a:p>
            <a:pPr algn="ctr"/>
            <a:r>
              <a:rPr lang="fr-CH" sz="1400" dirty="0">
                <a:latin typeface="Gill Sans Nova Light"/>
                <a:cs typeface="Arial" panose="020B0604020202020204" pitchFamily="34" charset="0"/>
              </a:rPr>
              <a:t>Double </a:t>
            </a:r>
            <a:r>
              <a:rPr lang="fr-CH" sz="1400" dirty="0" err="1">
                <a:latin typeface="Gill Sans Nova Light"/>
                <a:cs typeface="Arial" panose="020B0604020202020204" pitchFamily="34" charset="0"/>
              </a:rPr>
              <a:t>dosimetry</a:t>
            </a:r>
            <a:endParaRPr lang="fr-CH" sz="1400" dirty="0">
              <a:latin typeface="Gill Sans Nova Light"/>
              <a:cs typeface="Arial" panose="020B0604020202020204" pitchFamily="34" charset="0"/>
            </a:endParaRPr>
          </a:p>
          <a:p>
            <a:pPr algn="ctr"/>
            <a:r>
              <a:rPr lang="fr-CH" sz="1400" dirty="0">
                <a:latin typeface="Gill Sans Nova Light"/>
                <a:cs typeface="Arial" panose="020B0604020202020204" pitchFamily="34" charset="0"/>
              </a:rPr>
              <a:t>(</a:t>
            </a:r>
            <a:r>
              <a:rPr lang="fr-CH" sz="1400" dirty="0" err="1">
                <a:latin typeface="Gill Sans Nova Light"/>
                <a:cs typeface="Arial" panose="020B0604020202020204" pitchFamily="34" charset="0"/>
              </a:rPr>
              <a:t>depend</a:t>
            </a:r>
            <a:r>
              <a:rPr lang="fr-CH" sz="1400" dirty="0">
                <a:latin typeface="Gill Sans Nova Light"/>
                <a:cs typeface="Arial" panose="020B0604020202020204" pitchFamily="34" charset="0"/>
              </a:rPr>
              <a:t> on </a:t>
            </a:r>
            <a:r>
              <a:rPr lang="fr-CH" sz="1400" dirty="0" err="1">
                <a:latin typeface="Gill Sans Nova Light"/>
                <a:cs typeface="Arial" panose="020B0604020202020204" pitchFamily="34" charset="0"/>
              </a:rPr>
              <a:t>function</a:t>
            </a:r>
            <a:r>
              <a:rPr lang="fr-CH" sz="1400" dirty="0">
                <a:latin typeface="Gill Sans Nova Light"/>
                <a:cs typeface="Arial" panose="020B0604020202020204" pitchFamily="34" charset="0"/>
              </a:rPr>
              <a:t>) </a:t>
            </a:r>
            <a:br>
              <a:rPr lang="fr-CH" sz="1400" dirty="0">
                <a:latin typeface="Gill Sans Nova Light"/>
                <a:cs typeface="Arial" panose="020B0604020202020204" pitchFamily="34" charset="0"/>
              </a:rPr>
            </a:br>
            <a:endParaRPr lang="fr-CH" sz="1400" dirty="0">
              <a:latin typeface="Gill Sans Nova Light"/>
              <a:cs typeface="Arial" panose="020B0604020202020204" pitchFamily="34" charset="0"/>
            </a:endParaRPr>
          </a:p>
        </p:txBody>
      </p:sp>
      <p:sp>
        <p:nvSpPr>
          <p:cNvPr id="27" name="Rectangle 26"/>
          <p:cNvSpPr/>
          <p:nvPr/>
        </p:nvSpPr>
        <p:spPr>
          <a:xfrm>
            <a:off x="6443952" y="2486455"/>
            <a:ext cx="3052535" cy="523220"/>
          </a:xfrm>
          <a:prstGeom prst="rect">
            <a:avLst/>
          </a:prstGeom>
        </p:spPr>
        <p:txBody>
          <a:bodyPr wrap="square">
            <a:spAutoFit/>
          </a:bodyPr>
          <a:lstStyle/>
          <a:p>
            <a:pPr algn="ctr"/>
            <a:r>
              <a:rPr lang="fr-CH" sz="1400" dirty="0" err="1">
                <a:latin typeface="Gill Sans Nova Light"/>
                <a:cs typeface="Arial" panose="020B0604020202020204" pitchFamily="34" charset="0"/>
              </a:rPr>
              <a:t>From</a:t>
            </a:r>
            <a:r>
              <a:rPr lang="fr-CH" sz="1400" dirty="0">
                <a:latin typeface="Gill Sans Nova Light"/>
                <a:cs typeface="Arial" panose="020B0604020202020204" pitchFamily="34" charset="0"/>
              </a:rPr>
              <a:t> double </a:t>
            </a:r>
            <a:r>
              <a:rPr lang="fr-CH" sz="1400" dirty="0" err="1">
                <a:latin typeface="Gill Sans Nova Light"/>
                <a:cs typeface="Arial" panose="020B0604020202020204" pitchFamily="34" charset="0"/>
              </a:rPr>
              <a:t>dosimetry</a:t>
            </a:r>
            <a:r>
              <a:rPr lang="fr-CH" sz="1400" dirty="0">
                <a:latin typeface="Gill Sans Nova Light"/>
                <a:cs typeface="Arial" panose="020B0604020202020204" pitchFamily="34" charset="0"/>
              </a:rPr>
              <a:t>:</a:t>
            </a:r>
            <a:br>
              <a:rPr lang="fr-CH" sz="1400" dirty="0">
                <a:latin typeface="Gill Sans Nova Light"/>
                <a:cs typeface="Arial" panose="020B0604020202020204" pitchFamily="34" charset="0"/>
              </a:rPr>
            </a:br>
            <a:r>
              <a:rPr lang="fr-CH" sz="1400" dirty="0">
                <a:latin typeface="Gill Sans Nova Light"/>
                <a:cs typeface="Arial" panose="020B0604020202020204" pitchFamily="34" charset="0"/>
              </a:rPr>
              <a:t>Eye </a:t>
            </a:r>
            <a:r>
              <a:rPr lang="fr-CH" sz="1400" dirty="0" err="1">
                <a:latin typeface="Gill Sans Nova Light"/>
                <a:cs typeface="Arial" panose="020B0604020202020204" pitchFamily="34" charset="0"/>
              </a:rPr>
              <a:t>lens</a:t>
            </a:r>
            <a:r>
              <a:rPr lang="fr-CH" sz="1400" dirty="0">
                <a:latin typeface="Gill Sans Nova Light"/>
                <a:cs typeface="Arial" panose="020B0604020202020204" pitchFamily="34" charset="0"/>
              </a:rPr>
              <a:t> dose</a:t>
            </a:r>
          </a:p>
        </p:txBody>
      </p:sp>
      <p:sp>
        <p:nvSpPr>
          <p:cNvPr id="28" name="Légende encadrée 1 27"/>
          <p:cNvSpPr/>
          <p:nvPr/>
        </p:nvSpPr>
        <p:spPr>
          <a:xfrm rot="10800000">
            <a:off x="2747956" y="3765138"/>
            <a:ext cx="2274518" cy="555737"/>
          </a:xfrm>
          <a:prstGeom prst="borderCallout1">
            <a:avLst>
              <a:gd name="adj1" fmla="val 59176"/>
              <a:gd name="adj2" fmla="val -4240"/>
              <a:gd name="adj3" fmla="val 117617"/>
              <a:gd name="adj4" fmla="val -21190"/>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Rectangle 28"/>
          <p:cNvSpPr/>
          <p:nvPr/>
        </p:nvSpPr>
        <p:spPr>
          <a:xfrm>
            <a:off x="2713549" y="3778017"/>
            <a:ext cx="2343329" cy="523220"/>
          </a:xfrm>
          <a:prstGeom prst="rect">
            <a:avLst/>
          </a:prstGeom>
          <a:noFill/>
        </p:spPr>
        <p:txBody>
          <a:bodyPr wrap="square">
            <a:spAutoFit/>
          </a:bodyPr>
          <a:lstStyle/>
          <a:p>
            <a:pPr algn="ctr"/>
            <a:r>
              <a:rPr lang="fr-CH" sz="1400" dirty="0" err="1">
                <a:latin typeface="Gill Sans Nova Light"/>
                <a:cs typeface="Arial" panose="020B0604020202020204" pitchFamily="34" charset="0"/>
              </a:rPr>
              <a:t>Dosimetry</a:t>
            </a:r>
            <a:r>
              <a:rPr lang="fr-CH" sz="1400" dirty="0">
                <a:latin typeface="Gill Sans Nova Light"/>
                <a:cs typeface="Arial" panose="020B0604020202020204" pitchFamily="34" charset="0"/>
              </a:rPr>
              <a:t> of </a:t>
            </a:r>
            <a:r>
              <a:rPr lang="fr-CH" sz="1400" dirty="0" err="1">
                <a:latin typeface="Gill Sans Nova Light"/>
                <a:cs typeface="Arial" panose="020B0604020202020204" pitchFamily="34" charset="0"/>
              </a:rPr>
              <a:t>extremities</a:t>
            </a:r>
            <a:br>
              <a:rPr lang="fr-CH" sz="1400" dirty="0">
                <a:latin typeface="Gill Sans Nova Light"/>
                <a:cs typeface="Arial" panose="020B0604020202020204" pitchFamily="34" charset="0"/>
              </a:rPr>
            </a:br>
            <a:r>
              <a:rPr lang="fr-CH" sz="1400" dirty="0">
                <a:latin typeface="Gill Sans Nova Light"/>
                <a:cs typeface="Arial" panose="020B0604020202020204" pitchFamily="34" charset="0"/>
              </a:rPr>
              <a:t>(</a:t>
            </a:r>
            <a:r>
              <a:rPr lang="fr-CH" sz="1400" dirty="0" err="1">
                <a:latin typeface="Gill Sans Nova Light"/>
                <a:cs typeface="Arial" panose="020B0604020202020204" pitchFamily="34" charset="0"/>
              </a:rPr>
              <a:t>depend</a:t>
            </a:r>
            <a:r>
              <a:rPr lang="fr-CH" sz="1400" dirty="0">
                <a:latin typeface="Gill Sans Nova Light"/>
                <a:cs typeface="Arial" panose="020B0604020202020204" pitchFamily="34" charset="0"/>
              </a:rPr>
              <a:t> on </a:t>
            </a:r>
            <a:r>
              <a:rPr lang="fr-CH" sz="1400" dirty="0" err="1">
                <a:latin typeface="Gill Sans Nova Light"/>
                <a:cs typeface="Arial" panose="020B0604020202020204" pitchFamily="34" charset="0"/>
              </a:rPr>
              <a:t>function</a:t>
            </a:r>
            <a:r>
              <a:rPr lang="fr-CH" sz="1400" dirty="0">
                <a:latin typeface="Gill Sans Nova Light"/>
                <a:cs typeface="Arial" panose="020B0604020202020204" pitchFamily="34" charset="0"/>
              </a:rPr>
              <a:t>)</a:t>
            </a:r>
            <a:endParaRPr lang="fr-CH" sz="1400" dirty="0">
              <a:solidFill>
                <a:srgbClr val="000000"/>
              </a:solidFill>
              <a:latin typeface="Gill Sans Nova Light"/>
              <a:cs typeface="Arial" panose="020B0604020202020204" pitchFamily="34" charset="0"/>
            </a:endParaRPr>
          </a:p>
        </p:txBody>
      </p:sp>
      <p:grpSp>
        <p:nvGrpSpPr>
          <p:cNvPr id="30" name="Groupe 12"/>
          <p:cNvGrpSpPr>
            <a:grpSpLocks noChangeAspect="1"/>
          </p:cNvGrpSpPr>
          <p:nvPr/>
        </p:nvGrpSpPr>
        <p:grpSpPr bwMode="auto">
          <a:xfrm>
            <a:off x="6733395" y="4195419"/>
            <a:ext cx="2809683" cy="944966"/>
            <a:chOff x="2397125" y="1162695"/>
            <a:chExt cx="4349750" cy="1546225"/>
          </a:xfrm>
        </p:grpSpPr>
        <p:pic>
          <p:nvPicPr>
            <p:cNvPr id="33" name="Picture 5" descr="C:\home\salle_d_irradiation\Irradiation_RX_beta_gamma\gedi_2001\photo_TLD\i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1162695"/>
              <a:ext cx="21748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 descr="C:\home\salle_d_irradiation\Irradiation_RX_beta_gamma\gedi_2001\photo_TLD\i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2695"/>
              <a:ext cx="21748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2926630" y="2156441"/>
              <a:ext cx="1242301" cy="3461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sz="450" dirty="0">
                  <a:solidFill>
                    <a:schemeClr val="tx1"/>
                  </a:solidFill>
                </a:rPr>
                <a:t>Under apron </a:t>
              </a:r>
            </a:p>
            <a:p>
              <a:pPr algn="ctr" eaLnBrk="1" hangingPunct="1">
                <a:defRPr/>
              </a:pPr>
              <a:r>
                <a:rPr lang="fr-CH" sz="450" dirty="0">
                  <a:solidFill>
                    <a:schemeClr val="tx1"/>
                  </a:solidFill>
                </a:rPr>
                <a:t>IRA 2010-09</a:t>
              </a:r>
            </a:p>
          </p:txBody>
        </p:sp>
        <p:sp>
          <p:nvSpPr>
            <p:cNvPr id="36" name="Rectangle 35"/>
            <p:cNvSpPr/>
            <p:nvPr/>
          </p:nvSpPr>
          <p:spPr>
            <a:xfrm>
              <a:off x="5122720" y="2168996"/>
              <a:ext cx="1252484" cy="33543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sz="450" dirty="0" err="1">
                  <a:solidFill>
                    <a:schemeClr val="bg1"/>
                  </a:solidFill>
                </a:rPr>
                <a:t>Above</a:t>
              </a:r>
              <a:r>
                <a:rPr lang="fr-CH" sz="450" dirty="0">
                  <a:solidFill>
                    <a:schemeClr val="bg1"/>
                  </a:solidFill>
                </a:rPr>
                <a:t> apron </a:t>
              </a:r>
            </a:p>
            <a:p>
              <a:pPr algn="ctr" eaLnBrk="1" hangingPunct="1">
                <a:defRPr/>
              </a:pPr>
              <a:r>
                <a:rPr lang="fr-CH" sz="450" dirty="0">
                  <a:solidFill>
                    <a:schemeClr val="bg1"/>
                  </a:solidFill>
                </a:rPr>
                <a:t>IRA</a:t>
              </a:r>
              <a:r>
                <a:rPr lang="fr-CH" sz="750" dirty="0">
                  <a:solidFill>
                    <a:schemeClr val="bg1"/>
                  </a:solidFill>
                </a:rPr>
                <a:t> </a:t>
              </a:r>
              <a:r>
                <a:rPr lang="fr-CH" sz="450" dirty="0">
                  <a:solidFill>
                    <a:schemeClr val="bg1"/>
                  </a:solidFill>
                </a:rPr>
                <a:t>2010-09</a:t>
              </a:r>
            </a:p>
          </p:txBody>
        </p:sp>
      </p:grpSp>
      <p:pic>
        <p:nvPicPr>
          <p:cNvPr id="38" name="Picture 5" descr="C:\Documents and Settings\sbaechle\Mes documents\Mes images\bague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5531" y="4410730"/>
            <a:ext cx="913101" cy="88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051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SWERBULLETS" val="3"/>
  <p:tag name="TEXTLENGTH" val="33"/>
  <p:tag name="FONTSIZE" val="32"/>
  <p:tag name="BULLETTYPE" val="ppBulletArabicPeriod"/>
  <p:tag name="ANSWERTEXT" val="N°1&#10;N°2&#10;Both are OK&#10;I no not know"/>
  <p:tag name="OLDNUMANSWERS" val="4"/>
</p:tagLst>
</file>

<file path=ppt/tags/tag2.xml><?xml version="1.0" encoding="utf-8"?>
<p:tagLst xmlns:a="http://schemas.openxmlformats.org/drawingml/2006/main" xmlns:r="http://schemas.openxmlformats.org/officeDocument/2006/relationships" xmlns:p="http://schemas.openxmlformats.org/presentationml/2006/main">
  <p:tag name="CORSHAPE" val="True"/>
  <p:tag name="SHAPETYPE" val="2"/>
</p:tagLst>
</file>

<file path=ppt/tags/tag3.xml><?xml version="1.0" encoding="utf-8"?>
<p:tagLst xmlns:a="http://schemas.openxmlformats.org/drawingml/2006/main" xmlns:r="http://schemas.openxmlformats.org/officeDocument/2006/relationships" xmlns:p="http://schemas.openxmlformats.org/presentationml/2006/main">
  <p:tag name="ANSWERBULLETS" val="3"/>
  <p:tag name="TEXTLENGTH" val="57"/>
  <p:tag name="FONTSIZE" val="32"/>
  <p:tag name="BULLETTYPE" val="ppBulletArabicPeriod"/>
  <p:tag name="ANSWERTEXT" val="&lt; 5 mGy/min&#10;5 to 15 mGy/min&#10;15 to 80 mGy/min&#10;&gt;100 mGy/min"/>
  <p:tag name="OLDNUMANSWERS" val="4"/>
</p:tagLst>
</file>

<file path=ppt/tags/tag4.xml><?xml version="1.0" encoding="utf-8"?>
<p:tagLst xmlns:a="http://schemas.openxmlformats.org/drawingml/2006/main" xmlns:r="http://schemas.openxmlformats.org/officeDocument/2006/relationships" xmlns:p="http://schemas.openxmlformats.org/presentationml/2006/main">
  <p:tag name="CORSHAPE" val="True"/>
  <p:tag name="SHAPETYPE" val="2"/>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TEXTLENGTH" val="34"/>
  <p:tag name="FONTSIZE" val="32"/>
  <p:tag name="BULLETTYPE" val="ppBulletArabicPeriod"/>
  <p:tag name="ANSWERTEXT" val="500 mGy&#10;1000 mGy&#10;2000 mGy&#10;4000 mGy"/>
  <p:tag name="OLDNUMANSWERS" val="4"/>
</p:tagLst>
</file>

<file path=ppt/tags/tag6.xml><?xml version="1.0" encoding="utf-8"?>
<p:tagLst xmlns:a="http://schemas.openxmlformats.org/drawingml/2006/main" xmlns:r="http://schemas.openxmlformats.org/officeDocument/2006/relationships" xmlns:p="http://schemas.openxmlformats.org/presentationml/2006/main">
  <p:tag name="CORSHAPE" val="True"/>
  <p:tag name="SHAPETYPE"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4693</Words>
  <Application>Microsoft Office PowerPoint</Application>
  <PresentationFormat>Grand écran</PresentationFormat>
  <Paragraphs>1002</Paragraphs>
  <Slides>112</Slides>
  <Notes>5</Notes>
  <HiddenSlides>0</HiddenSlides>
  <MMClips>8</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112</vt:i4>
      </vt:variant>
    </vt:vector>
  </HeadingPairs>
  <TitlesOfParts>
    <vt:vector size="123" baseType="lpstr">
      <vt:lpstr>Arial</vt:lpstr>
      <vt:lpstr>Calibri</vt:lpstr>
      <vt:lpstr>Calibri Light</vt:lpstr>
      <vt:lpstr>Gill Sans MT</vt:lpstr>
      <vt:lpstr>Gill Sans Nova Light</vt:lpstr>
      <vt:lpstr>Helvetica</vt:lpstr>
      <vt:lpstr>Monotype Sorts</vt:lpstr>
      <vt:lpstr>Times New Roman</vt:lpstr>
      <vt:lpstr>Wingdings</vt:lpstr>
      <vt:lpstr>Thème Office</vt:lpstr>
      <vt:lpstr>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CHUV | Centre hospitalier universitaire vaudois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Nowak Marie</dc:creator>
  <cp:lastModifiedBy>Nowak Marie</cp:lastModifiedBy>
  <cp:revision>145</cp:revision>
  <dcterms:created xsi:type="dcterms:W3CDTF">2022-12-19T09:34:00Z</dcterms:created>
  <dcterms:modified xsi:type="dcterms:W3CDTF">2024-10-17T15:29:38Z</dcterms:modified>
</cp:coreProperties>
</file>